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Default Extension="xlsx" ContentType="application/vnd.openxmlformats-officedocument.spreadsheetml.sheet"/>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64" r:id="rId1"/>
  </p:sldMasterIdLst>
  <p:notesMasterIdLst>
    <p:notesMasterId r:id="rId16"/>
  </p:notesMasterIdLst>
  <p:sldIdLst>
    <p:sldId id="256" r:id="rId2"/>
    <p:sldId id="257" r:id="rId3"/>
    <p:sldId id="258" r:id="rId4"/>
    <p:sldId id="264" r:id="rId5"/>
    <p:sldId id="259" r:id="rId6"/>
    <p:sldId id="265" r:id="rId7"/>
    <p:sldId id="260" r:id="rId8"/>
    <p:sldId id="261" r:id="rId9"/>
    <p:sldId id="266" r:id="rId10"/>
    <p:sldId id="262" r:id="rId11"/>
    <p:sldId id="263" r:id="rId12"/>
    <p:sldId id="267" r:id="rId13"/>
    <p:sldId id="268" r:id="rId14"/>
    <p:sldId id="269" r:id="rId15"/>
  </p:sldIdLst>
  <p:sldSz cx="9144000" cy="6858000" type="screen4x3"/>
  <p:notesSz cx="6858000" cy="9144000"/>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197" autoAdjust="0"/>
    <p:restoredTop sz="92000" autoAdjust="0"/>
  </p:normalViewPr>
  <p:slideViewPr>
    <p:cSldViewPr>
      <p:cViewPr varScale="1">
        <p:scale>
          <a:sx n="72" d="100"/>
          <a:sy n="72" d="100"/>
        </p:scale>
        <p:origin x="-111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is-IS"/>
  <c:chart>
    <c:plotArea>
      <c:layout/>
      <c:barChart>
        <c:barDir val="col"/>
        <c:grouping val="clustered"/>
        <c:ser>
          <c:idx val="0"/>
          <c:order val="0"/>
          <c:tx>
            <c:strRef>
              <c:f>Sheet1!$B$1</c:f>
              <c:strCache>
                <c:ptCount val="1"/>
                <c:pt idx="0">
                  <c:v>Janúar</c:v>
                </c:pt>
              </c:strCache>
            </c:strRef>
          </c:tx>
          <c:cat>
            <c:numRef>
              <c:f>Sheet1!$A$2:$A$4</c:f>
              <c:numCache>
                <c:formatCode>General</c:formatCode>
                <c:ptCount val="3"/>
                <c:pt idx="0">
                  <c:v>2007</c:v>
                </c:pt>
                <c:pt idx="1">
                  <c:v>2006</c:v>
                </c:pt>
                <c:pt idx="2">
                  <c:v>2005</c:v>
                </c:pt>
              </c:numCache>
            </c:numRef>
          </c:cat>
          <c:val>
            <c:numRef>
              <c:f>Sheet1!$B$2:$B$4</c:f>
              <c:numCache>
                <c:formatCode>General</c:formatCode>
                <c:ptCount val="3"/>
                <c:pt idx="0">
                  <c:v>0</c:v>
                </c:pt>
                <c:pt idx="1">
                  <c:v>2</c:v>
                </c:pt>
                <c:pt idx="2">
                  <c:v>0</c:v>
                </c:pt>
              </c:numCache>
            </c:numRef>
          </c:val>
        </c:ser>
        <c:ser>
          <c:idx val="1"/>
          <c:order val="1"/>
          <c:tx>
            <c:strRef>
              <c:f>Sheet1!$C$1</c:f>
              <c:strCache>
                <c:ptCount val="1"/>
                <c:pt idx="0">
                  <c:v>Febrúar</c:v>
                </c:pt>
              </c:strCache>
            </c:strRef>
          </c:tx>
          <c:cat>
            <c:numRef>
              <c:f>Sheet1!$A$2:$A$4</c:f>
              <c:numCache>
                <c:formatCode>General</c:formatCode>
                <c:ptCount val="3"/>
                <c:pt idx="0">
                  <c:v>2007</c:v>
                </c:pt>
                <c:pt idx="1">
                  <c:v>2006</c:v>
                </c:pt>
                <c:pt idx="2">
                  <c:v>2005</c:v>
                </c:pt>
              </c:numCache>
            </c:numRef>
          </c:cat>
          <c:val>
            <c:numRef>
              <c:f>Sheet1!$C$2:$C$4</c:f>
              <c:numCache>
                <c:formatCode>General</c:formatCode>
                <c:ptCount val="3"/>
                <c:pt idx="0">
                  <c:v>0</c:v>
                </c:pt>
                <c:pt idx="1">
                  <c:v>2</c:v>
                </c:pt>
                <c:pt idx="2">
                  <c:v>1</c:v>
                </c:pt>
              </c:numCache>
            </c:numRef>
          </c:val>
        </c:ser>
        <c:ser>
          <c:idx val="2"/>
          <c:order val="2"/>
          <c:tx>
            <c:strRef>
              <c:f>Sheet1!$D$1</c:f>
              <c:strCache>
                <c:ptCount val="1"/>
                <c:pt idx="0">
                  <c:v>Mars</c:v>
                </c:pt>
              </c:strCache>
            </c:strRef>
          </c:tx>
          <c:cat>
            <c:numRef>
              <c:f>Sheet1!$A$2:$A$4</c:f>
              <c:numCache>
                <c:formatCode>General</c:formatCode>
                <c:ptCount val="3"/>
                <c:pt idx="0">
                  <c:v>2007</c:v>
                </c:pt>
                <c:pt idx="1">
                  <c:v>2006</c:v>
                </c:pt>
                <c:pt idx="2">
                  <c:v>2005</c:v>
                </c:pt>
              </c:numCache>
            </c:numRef>
          </c:cat>
          <c:val>
            <c:numRef>
              <c:f>Sheet1!$D$2:$D$4</c:f>
              <c:numCache>
                <c:formatCode>General</c:formatCode>
                <c:ptCount val="3"/>
                <c:pt idx="0">
                  <c:v>2</c:v>
                </c:pt>
                <c:pt idx="1">
                  <c:v>1</c:v>
                </c:pt>
                <c:pt idx="2">
                  <c:v>4</c:v>
                </c:pt>
              </c:numCache>
            </c:numRef>
          </c:val>
        </c:ser>
        <c:ser>
          <c:idx val="3"/>
          <c:order val="3"/>
          <c:tx>
            <c:strRef>
              <c:f>Sheet1!$E$1</c:f>
              <c:strCache>
                <c:ptCount val="1"/>
                <c:pt idx="0">
                  <c:v>Apríl </c:v>
                </c:pt>
              </c:strCache>
            </c:strRef>
          </c:tx>
          <c:cat>
            <c:numRef>
              <c:f>Sheet1!$A$2:$A$4</c:f>
              <c:numCache>
                <c:formatCode>General</c:formatCode>
                <c:ptCount val="3"/>
                <c:pt idx="0">
                  <c:v>2007</c:v>
                </c:pt>
                <c:pt idx="1">
                  <c:v>2006</c:v>
                </c:pt>
                <c:pt idx="2">
                  <c:v>2005</c:v>
                </c:pt>
              </c:numCache>
            </c:numRef>
          </c:cat>
          <c:val>
            <c:numRef>
              <c:f>Sheet1!$E$2:$E$4</c:f>
              <c:numCache>
                <c:formatCode>General</c:formatCode>
                <c:ptCount val="3"/>
                <c:pt idx="0">
                  <c:v>0</c:v>
                </c:pt>
                <c:pt idx="1">
                  <c:v>0</c:v>
                </c:pt>
                <c:pt idx="2">
                  <c:v>1</c:v>
                </c:pt>
              </c:numCache>
            </c:numRef>
          </c:val>
        </c:ser>
        <c:ser>
          <c:idx val="4"/>
          <c:order val="4"/>
          <c:tx>
            <c:strRef>
              <c:f>Sheet1!$F$1</c:f>
              <c:strCache>
                <c:ptCount val="1"/>
                <c:pt idx="0">
                  <c:v>Maí</c:v>
                </c:pt>
              </c:strCache>
            </c:strRef>
          </c:tx>
          <c:cat>
            <c:numRef>
              <c:f>Sheet1!$A$2:$A$4</c:f>
              <c:numCache>
                <c:formatCode>General</c:formatCode>
                <c:ptCount val="3"/>
                <c:pt idx="0">
                  <c:v>2007</c:v>
                </c:pt>
                <c:pt idx="1">
                  <c:v>2006</c:v>
                </c:pt>
                <c:pt idx="2">
                  <c:v>2005</c:v>
                </c:pt>
              </c:numCache>
            </c:numRef>
          </c:cat>
          <c:val>
            <c:numRef>
              <c:f>Sheet1!$F$2:$F$4</c:f>
              <c:numCache>
                <c:formatCode>General</c:formatCode>
                <c:ptCount val="3"/>
                <c:pt idx="0">
                  <c:v>0</c:v>
                </c:pt>
                <c:pt idx="1">
                  <c:v>1</c:v>
                </c:pt>
                <c:pt idx="2">
                  <c:v>3</c:v>
                </c:pt>
              </c:numCache>
            </c:numRef>
          </c:val>
        </c:ser>
        <c:ser>
          <c:idx val="5"/>
          <c:order val="5"/>
          <c:tx>
            <c:strRef>
              <c:f>Sheet1!$G$1</c:f>
              <c:strCache>
                <c:ptCount val="1"/>
                <c:pt idx="0">
                  <c:v>Júni</c:v>
                </c:pt>
              </c:strCache>
            </c:strRef>
          </c:tx>
          <c:cat>
            <c:numRef>
              <c:f>Sheet1!$A$2:$A$4</c:f>
              <c:numCache>
                <c:formatCode>General</c:formatCode>
                <c:ptCount val="3"/>
                <c:pt idx="0">
                  <c:v>2007</c:v>
                </c:pt>
                <c:pt idx="1">
                  <c:v>2006</c:v>
                </c:pt>
                <c:pt idx="2">
                  <c:v>2005</c:v>
                </c:pt>
              </c:numCache>
            </c:numRef>
          </c:cat>
          <c:val>
            <c:numRef>
              <c:f>Sheet1!$G$2:$G$4</c:f>
              <c:numCache>
                <c:formatCode>General</c:formatCode>
                <c:ptCount val="3"/>
                <c:pt idx="0">
                  <c:v>0</c:v>
                </c:pt>
                <c:pt idx="1">
                  <c:v>1</c:v>
                </c:pt>
                <c:pt idx="2">
                  <c:v>2</c:v>
                </c:pt>
              </c:numCache>
            </c:numRef>
          </c:val>
        </c:ser>
        <c:ser>
          <c:idx val="6"/>
          <c:order val="6"/>
          <c:tx>
            <c:strRef>
              <c:f>Sheet1!$H$1</c:f>
              <c:strCache>
                <c:ptCount val="1"/>
                <c:pt idx="0">
                  <c:v>Júli </c:v>
                </c:pt>
              </c:strCache>
            </c:strRef>
          </c:tx>
          <c:cat>
            <c:numRef>
              <c:f>Sheet1!$A$2:$A$4</c:f>
              <c:numCache>
                <c:formatCode>General</c:formatCode>
                <c:ptCount val="3"/>
                <c:pt idx="0">
                  <c:v>2007</c:v>
                </c:pt>
                <c:pt idx="1">
                  <c:v>2006</c:v>
                </c:pt>
                <c:pt idx="2">
                  <c:v>2005</c:v>
                </c:pt>
              </c:numCache>
            </c:numRef>
          </c:cat>
          <c:val>
            <c:numRef>
              <c:f>Sheet1!$H$2:$H$4</c:f>
              <c:numCache>
                <c:formatCode>General</c:formatCode>
                <c:ptCount val="3"/>
                <c:pt idx="0">
                  <c:v>3</c:v>
                </c:pt>
                <c:pt idx="1">
                  <c:v>4</c:v>
                </c:pt>
                <c:pt idx="2">
                  <c:v>1</c:v>
                </c:pt>
              </c:numCache>
            </c:numRef>
          </c:val>
        </c:ser>
        <c:ser>
          <c:idx val="7"/>
          <c:order val="7"/>
          <c:tx>
            <c:strRef>
              <c:f>Sheet1!$I$1</c:f>
              <c:strCache>
                <c:ptCount val="1"/>
                <c:pt idx="0">
                  <c:v>Ágúst</c:v>
                </c:pt>
              </c:strCache>
            </c:strRef>
          </c:tx>
          <c:cat>
            <c:numRef>
              <c:f>Sheet1!$A$2:$A$4</c:f>
              <c:numCache>
                <c:formatCode>General</c:formatCode>
                <c:ptCount val="3"/>
                <c:pt idx="0">
                  <c:v>2007</c:v>
                </c:pt>
                <c:pt idx="1">
                  <c:v>2006</c:v>
                </c:pt>
                <c:pt idx="2">
                  <c:v>2005</c:v>
                </c:pt>
              </c:numCache>
            </c:numRef>
          </c:cat>
          <c:val>
            <c:numRef>
              <c:f>Sheet1!$I$2:$I$4</c:f>
              <c:numCache>
                <c:formatCode>General</c:formatCode>
                <c:ptCount val="3"/>
                <c:pt idx="0">
                  <c:v>2</c:v>
                </c:pt>
                <c:pt idx="1">
                  <c:v>6</c:v>
                </c:pt>
                <c:pt idx="2">
                  <c:v>2</c:v>
                </c:pt>
              </c:numCache>
            </c:numRef>
          </c:val>
        </c:ser>
        <c:ser>
          <c:idx val="8"/>
          <c:order val="8"/>
          <c:tx>
            <c:strRef>
              <c:f>Sheet1!$J$1</c:f>
              <c:strCache>
                <c:ptCount val="1"/>
                <c:pt idx="0">
                  <c:v>September</c:v>
                </c:pt>
              </c:strCache>
            </c:strRef>
          </c:tx>
          <c:cat>
            <c:numRef>
              <c:f>Sheet1!$A$2:$A$4</c:f>
              <c:numCache>
                <c:formatCode>General</c:formatCode>
                <c:ptCount val="3"/>
                <c:pt idx="0">
                  <c:v>2007</c:v>
                </c:pt>
                <c:pt idx="1">
                  <c:v>2006</c:v>
                </c:pt>
                <c:pt idx="2">
                  <c:v>2005</c:v>
                </c:pt>
              </c:numCache>
            </c:numRef>
          </c:cat>
          <c:val>
            <c:numRef>
              <c:f>Sheet1!$J$2:$J$4</c:f>
              <c:numCache>
                <c:formatCode>General</c:formatCode>
                <c:ptCount val="3"/>
                <c:pt idx="1">
                  <c:v>1</c:v>
                </c:pt>
                <c:pt idx="2">
                  <c:v>0</c:v>
                </c:pt>
              </c:numCache>
            </c:numRef>
          </c:val>
        </c:ser>
        <c:ser>
          <c:idx val="9"/>
          <c:order val="9"/>
          <c:tx>
            <c:strRef>
              <c:f>Sheet1!$K$1</c:f>
              <c:strCache>
                <c:ptCount val="1"/>
                <c:pt idx="0">
                  <c:v>Október</c:v>
                </c:pt>
              </c:strCache>
            </c:strRef>
          </c:tx>
          <c:cat>
            <c:numRef>
              <c:f>Sheet1!$A$2:$A$4</c:f>
              <c:numCache>
                <c:formatCode>General</c:formatCode>
                <c:ptCount val="3"/>
                <c:pt idx="0">
                  <c:v>2007</c:v>
                </c:pt>
                <c:pt idx="1">
                  <c:v>2006</c:v>
                </c:pt>
                <c:pt idx="2">
                  <c:v>2005</c:v>
                </c:pt>
              </c:numCache>
            </c:numRef>
          </c:cat>
          <c:val>
            <c:numRef>
              <c:f>Sheet1!$K$2:$K$4</c:f>
              <c:numCache>
                <c:formatCode>General</c:formatCode>
                <c:ptCount val="3"/>
                <c:pt idx="1">
                  <c:v>5</c:v>
                </c:pt>
                <c:pt idx="2">
                  <c:v>0</c:v>
                </c:pt>
              </c:numCache>
            </c:numRef>
          </c:val>
        </c:ser>
        <c:ser>
          <c:idx val="10"/>
          <c:order val="10"/>
          <c:tx>
            <c:strRef>
              <c:f>Sheet1!$L$1</c:f>
              <c:strCache>
                <c:ptCount val="1"/>
                <c:pt idx="0">
                  <c:v>Nóvember</c:v>
                </c:pt>
              </c:strCache>
            </c:strRef>
          </c:tx>
          <c:cat>
            <c:numRef>
              <c:f>Sheet1!$A$2:$A$4</c:f>
              <c:numCache>
                <c:formatCode>General</c:formatCode>
                <c:ptCount val="3"/>
                <c:pt idx="0">
                  <c:v>2007</c:v>
                </c:pt>
                <c:pt idx="1">
                  <c:v>2006</c:v>
                </c:pt>
                <c:pt idx="2">
                  <c:v>2005</c:v>
                </c:pt>
              </c:numCache>
            </c:numRef>
          </c:cat>
          <c:val>
            <c:numRef>
              <c:f>Sheet1!$L$2:$L$4</c:f>
              <c:numCache>
                <c:formatCode>General</c:formatCode>
                <c:ptCount val="3"/>
                <c:pt idx="1">
                  <c:v>1</c:v>
                </c:pt>
                <c:pt idx="2">
                  <c:v>1</c:v>
                </c:pt>
              </c:numCache>
            </c:numRef>
          </c:val>
        </c:ser>
        <c:ser>
          <c:idx val="11"/>
          <c:order val="11"/>
          <c:tx>
            <c:strRef>
              <c:f>Sheet1!$M$1</c:f>
              <c:strCache>
                <c:ptCount val="1"/>
                <c:pt idx="0">
                  <c:v>Desember</c:v>
                </c:pt>
              </c:strCache>
            </c:strRef>
          </c:tx>
          <c:cat>
            <c:numRef>
              <c:f>Sheet1!$A$2:$A$4</c:f>
              <c:numCache>
                <c:formatCode>General</c:formatCode>
                <c:ptCount val="3"/>
                <c:pt idx="0">
                  <c:v>2007</c:v>
                </c:pt>
                <c:pt idx="1">
                  <c:v>2006</c:v>
                </c:pt>
                <c:pt idx="2">
                  <c:v>2005</c:v>
                </c:pt>
              </c:numCache>
            </c:numRef>
          </c:cat>
          <c:val>
            <c:numRef>
              <c:f>Sheet1!$M$2:$M$4</c:f>
              <c:numCache>
                <c:formatCode>General</c:formatCode>
                <c:ptCount val="3"/>
                <c:pt idx="1">
                  <c:v>4</c:v>
                </c:pt>
                <c:pt idx="2">
                  <c:v>1</c:v>
                </c:pt>
              </c:numCache>
            </c:numRef>
          </c:val>
        </c:ser>
        <c:axId val="61494784"/>
        <c:axId val="61496320"/>
      </c:barChart>
      <c:catAx>
        <c:axId val="61494784"/>
        <c:scaling>
          <c:orientation val="minMax"/>
        </c:scaling>
        <c:axPos val="b"/>
        <c:numFmt formatCode="General" sourceLinked="1"/>
        <c:tickLblPos val="nextTo"/>
        <c:crossAx val="61496320"/>
        <c:crosses val="autoZero"/>
        <c:auto val="1"/>
        <c:lblAlgn val="ctr"/>
        <c:lblOffset val="100"/>
      </c:catAx>
      <c:valAx>
        <c:axId val="61496320"/>
        <c:scaling>
          <c:orientation val="minMax"/>
        </c:scaling>
        <c:axPos val="l"/>
        <c:majorGridlines/>
        <c:numFmt formatCode="General" sourceLinked="1"/>
        <c:tickLblPos val="nextTo"/>
        <c:crossAx val="61494784"/>
        <c:crosses val="autoZero"/>
        <c:crossBetween val="between"/>
      </c:valAx>
    </c:plotArea>
    <c:legend>
      <c:legendPos val="r"/>
      <c:layout/>
    </c:legend>
    <c:plotVisOnly val="1"/>
  </c:chart>
  <c:txPr>
    <a:bodyPr/>
    <a:lstStyle/>
    <a:p>
      <a:pPr>
        <a:defRPr sz="1800"/>
      </a:pPr>
      <a:endParaRPr lang="is-I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s-I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1A5E66-9DC3-4DF2-B922-B0EB37D45DA7}" type="datetimeFigureOut">
              <a:rPr lang="is-IS" smtClean="0"/>
              <a:pPr/>
              <a:t>15.11.2007</a:t>
            </a:fld>
            <a:endParaRPr lang="is-I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s-I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s-I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s-I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E79EAD-CCE0-4E1F-B30D-049B0D163990}" type="slidenum">
              <a:rPr lang="is-IS" smtClean="0"/>
              <a:pPr/>
              <a:t>‹#›</a:t>
            </a:fld>
            <a:endParaRPr lang="is-I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s-IS" dirty="0" smtClean="0"/>
              <a:t>Glitnir</a:t>
            </a:r>
            <a:r>
              <a:rPr lang="is-IS" baseline="0" dirty="0" smtClean="0"/>
              <a:t> lánar allt að 75% í 7 ár  Afsláttur fyrir vildarvini</a:t>
            </a:r>
            <a:endParaRPr lang="is-IS" dirty="0"/>
          </a:p>
        </p:txBody>
      </p:sp>
      <p:sp>
        <p:nvSpPr>
          <p:cNvPr id="4" name="Slide Number Placeholder 3"/>
          <p:cNvSpPr>
            <a:spLocks noGrp="1"/>
          </p:cNvSpPr>
          <p:nvPr>
            <p:ph type="sldNum" sz="quarter" idx="10"/>
          </p:nvPr>
        </p:nvSpPr>
        <p:spPr/>
        <p:txBody>
          <a:bodyPr/>
          <a:lstStyle/>
          <a:p>
            <a:fld id="{4FE79EAD-CCE0-4E1F-B30D-049B0D163990}" type="slidenum">
              <a:rPr lang="is-IS" smtClean="0"/>
              <a:pPr/>
              <a:t>2</a:t>
            </a:fld>
            <a:endParaRPr lang="is-I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s-IS" dirty="0" smtClean="0"/>
              <a:t>Lámarks</a:t>
            </a:r>
            <a:r>
              <a:rPr lang="is-IS" baseline="0" dirty="0" smtClean="0"/>
              <a:t> Lán eru 600.000kr</a:t>
            </a:r>
            <a:endParaRPr lang="is-IS" dirty="0"/>
          </a:p>
        </p:txBody>
      </p:sp>
      <p:sp>
        <p:nvSpPr>
          <p:cNvPr id="4" name="Slide Number Placeholder 3"/>
          <p:cNvSpPr>
            <a:spLocks noGrp="1"/>
          </p:cNvSpPr>
          <p:nvPr>
            <p:ph type="sldNum" sz="quarter" idx="10"/>
          </p:nvPr>
        </p:nvSpPr>
        <p:spPr/>
        <p:txBody>
          <a:bodyPr/>
          <a:lstStyle/>
          <a:p>
            <a:fld id="{4FE79EAD-CCE0-4E1F-B30D-049B0D163990}" type="slidenum">
              <a:rPr lang="is-IS" smtClean="0"/>
              <a:pPr/>
              <a:t>3</a:t>
            </a:fld>
            <a:endParaRPr lang="is-I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s-IS" dirty="0" smtClean="0"/>
              <a:t>Greiða má hvenar sem er</a:t>
            </a:r>
            <a:r>
              <a:rPr lang="is-IS" baseline="0" dirty="0" smtClean="0"/>
              <a:t> inn á lánið</a:t>
            </a:r>
            <a:endParaRPr lang="is-IS" dirty="0"/>
          </a:p>
        </p:txBody>
      </p:sp>
      <p:sp>
        <p:nvSpPr>
          <p:cNvPr id="4" name="Slide Number Placeholder 3"/>
          <p:cNvSpPr>
            <a:spLocks noGrp="1"/>
          </p:cNvSpPr>
          <p:nvPr>
            <p:ph type="sldNum" sz="quarter" idx="10"/>
          </p:nvPr>
        </p:nvSpPr>
        <p:spPr/>
        <p:txBody>
          <a:bodyPr/>
          <a:lstStyle/>
          <a:p>
            <a:fld id="{4FE79EAD-CCE0-4E1F-B30D-049B0D163990}" type="slidenum">
              <a:rPr lang="is-IS" smtClean="0"/>
              <a:pPr/>
              <a:t>4</a:t>
            </a:fld>
            <a:endParaRPr lang="is-I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s-IS" dirty="0" smtClean="0"/>
              <a:t>75%</a:t>
            </a:r>
            <a:r>
              <a:rPr lang="is-IS" baseline="0" dirty="0" smtClean="0"/>
              <a:t> Lán í 7 ár það sama og hjá Glitni</a:t>
            </a:r>
            <a:endParaRPr lang="is-IS" dirty="0"/>
          </a:p>
        </p:txBody>
      </p:sp>
      <p:sp>
        <p:nvSpPr>
          <p:cNvPr id="4" name="Slide Number Placeholder 3"/>
          <p:cNvSpPr>
            <a:spLocks noGrp="1"/>
          </p:cNvSpPr>
          <p:nvPr>
            <p:ph type="sldNum" sz="quarter" idx="10"/>
          </p:nvPr>
        </p:nvSpPr>
        <p:spPr/>
        <p:txBody>
          <a:bodyPr/>
          <a:lstStyle/>
          <a:p>
            <a:fld id="{4FE79EAD-CCE0-4E1F-B30D-049B0D163990}" type="slidenum">
              <a:rPr lang="is-IS" smtClean="0"/>
              <a:pPr/>
              <a:t>5</a:t>
            </a:fld>
            <a:endParaRPr lang="is-I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4FE79EAD-CCE0-4E1F-B30D-049B0D163990}" type="slidenum">
              <a:rPr lang="is-IS" smtClean="0"/>
              <a:pPr/>
              <a:t>6</a:t>
            </a:fld>
            <a:endParaRPr lang="is-I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4FE79EAD-CCE0-4E1F-B30D-049B0D163990}" type="slidenum">
              <a:rPr lang="is-IS" smtClean="0"/>
              <a:pPr/>
              <a:t>7</a:t>
            </a:fld>
            <a:endParaRPr lang="is-I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s-IS" dirty="0"/>
          </a:p>
        </p:txBody>
      </p:sp>
      <p:sp>
        <p:nvSpPr>
          <p:cNvPr id="4" name="Slide Number Placeholder 3"/>
          <p:cNvSpPr>
            <a:spLocks noGrp="1"/>
          </p:cNvSpPr>
          <p:nvPr>
            <p:ph type="sldNum" sz="quarter" idx="10"/>
          </p:nvPr>
        </p:nvSpPr>
        <p:spPr/>
        <p:txBody>
          <a:bodyPr/>
          <a:lstStyle/>
          <a:p>
            <a:fld id="{4FE79EAD-CCE0-4E1F-B30D-049B0D163990}" type="slidenum">
              <a:rPr lang="is-IS" smtClean="0"/>
              <a:pPr/>
              <a:t>8</a:t>
            </a:fld>
            <a:endParaRPr lang="is-I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r>
              <a:rPr lang="is-IS" smtClean="0"/>
              <a:t>14.11.2007</a:t>
            </a:r>
            <a:endParaRPr lang="is-I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r>
              <a:rPr lang="is-IS" smtClean="0"/>
              <a:t>Einar ,Hrafnkell, Róbert A &amp; Róber R</a:t>
            </a:r>
            <a:endParaRPr lang="is-I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F884BA5-99AA-4BE6-8B0B-79D3AC0B3156}" type="slidenum">
              <a:rPr lang="is-IS" smtClean="0"/>
              <a:pPr/>
              <a:t>‹#›</a:t>
            </a:fld>
            <a:endParaRPr lang="is-IS"/>
          </a:p>
        </p:txBody>
      </p:sp>
    </p:spTree>
  </p:cSld>
  <p:clrMapOvr>
    <a:masterClrMapping/>
  </p:clrMapOvr>
  <p:transition spd="med" advTm="20000">
    <p:newsflash/>
    <p:sndAc>
      <p:stSnd>
        <p:snd r:embed="rId1" name="type.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is-IS" smtClean="0"/>
              <a:t>14.11.2007</a:t>
            </a:r>
            <a:endParaRPr lang="is-IS"/>
          </a:p>
        </p:txBody>
      </p:sp>
      <p:sp>
        <p:nvSpPr>
          <p:cNvPr id="5" name="Footer Placeholder 4"/>
          <p:cNvSpPr>
            <a:spLocks noGrp="1"/>
          </p:cNvSpPr>
          <p:nvPr>
            <p:ph type="ftr" sz="quarter" idx="11"/>
          </p:nvPr>
        </p:nvSpPr>
        <p:spPr/>
        <p:txBody>
          <a:bodyPr/>
          <a:lstStyle/>
          <a:p>
            <a:r>
              <a:rPr lang="is-IS" smtClean="0"/>
              <a:t>Einar ,Hrafnkell, Róbert A &amp; Róber R</a:t>
            </a:r>
            <a:endParaRPr lang="is-IS"/>
          </a:p>
        </p:txBody>
      </p:sp>
      <p:sp>
        <p:nvSpPr>
          <p:cNvPr id="6" name="Slide Number Placeholder 5"/>
          <p:cNvSpPr>
            <a:spLocks noGrp="1"/>
          </p:cNvSpPr>
          <p:nvPr>
            <p:ph type="sldNum" sz="quarter" idx="12"/>
          </p:nvPr>
        </p:nvSpPr>
        <p:spPr/>
        <p:txBody>
          <a:bodyPr/>
          <a:lstStyle/>
          <a:p>
            <a:fld id="{7F884BA5-99AA-4BE6-8B0B-79D3AC0B3156}" type="slidenum">
              <a:rPr lang="is-IS" smtClean="0"/>
              <a:pPr/>
              <a:t>‹#›</a:t>
            </a:fld>
            <a:endParaRPr lang="is-IS"/>
          </a:p>
        </p:txBody>
      </p:sp>
    </p:spTree>
  </p:cSld>
  <p:clrMapOvr>
    <a:masterClrMapping/>
  </p:clrMapOvr>
  <p:transition spd="med" advTm="20000">
    <p:newsflash/>
    <p:sndAc>
      <p:stSnd>
        <p:snd r:embed="rId1" name="type.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is-IS" smtClean="0"/>
              <a:t>14.11.2007</a:t>
            </a:r>
            <a:endParaRPr lang="is-IS"/>
          </a:p>
        </p:txBody>
      </p:sp>
      <p:sp>
        <p:nvSpPr>
          <p:cNvPr id="5" name="Footer Placeholder 4"/>
          <p:cNvSpPr>
            <a:spLocks noGrp="1"/>
          </p:cNvSpPr>
          <p:nvPr>
            <p:ph type="ftr" sz="quarter" idx="11"/>
          </p:nvPr>
        </p:nvSpPr>
        <p:spPr/>
        <p:txBody>
          <a:bodyPr/>
          <a:lstStyle/>
          <a:p>
            <a:r>
              <a:rPr lang="is-IS" smtClean="0"/>
              <a:t>Einar ,Hrafnkell, Róbert A &amp; Róber R</a:t>
            </a:r>
            <a:endParaRPr lang="is-IS"/>
          </a:p>
        </p:txBody>
      </p:sp>
      <p:sp>
        <p:nvSpPr>
          <p:cNvPr id="6" name="Slide Number Placeholder 5"/>
          <p:cNvSpPr>
            <a:spLocks noGrp="1"/>
          </p:cNvSpPr>
          <p:nvPr>
            <p:ph type="sldNum" sz="quarter" idx="12"/>
          </p:nvPr>
        </p:nvSpPr>
        <p:spPr/>
        <p:txBody>
          <a:bodyPr/>
          <a:lstStyle/>
          <a:p>
            <a:fld id="{7F884BA5-99AA-4BE6-8B0B-79D3AC0B3156}" type="slidenum">
              <a:rPr lang="is-IS" smtClean="0"/>
              <a:pPr/>
              <a:t>‹#›</a:t>
            </a:fld>
            <a:endParaRPr lang="is-IS"/>
          </a:p>
        </p:txBody>
      </p:sp>
    </p:spTree>
  </p:cSld>
  <p:clrMapOvr>
    <a:masterClrMapping/>
  </p:clrMapOvr>
  <p:transition spd="med" advTm="20000">
    <p:newsflash/>
    <p:sndAc>
      <p:stSnd>
        <p:snd r:embed="rId1" name="type.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r>
              <a:rPr lang="is-IS" smtClean="0"/>
              <a:t>14.11.2007</a:t>
            </a:r>
            <a:endParaRPr lang="is-IS"/>
          </a:p>
        </p:txBody>
      </p:sp>
      <p:sp>
        <p:nvSpPr>
          <p:cNvPr id="5" name="Footer Placeholder 4"/>
          <p:cNvSpPr>
            <a:spLocks noGrp="1"/>
          </p:cNvSpPr>
          <p:nvPr>
            <p:ph type="ftr" sz="quarter" idx="11"/>
          </p:nvPr>
        </p:nvSpPr>
        <p:spPr>
          <a:xfrm>
            <a:off x="457200" y="6480969"/>
            <a:ext cx="4260056" cy="300831"/>
          </a:xfrm>
        </p:spPr>
        <p:txBody>
          <a:bodyPr/>
          <a:lstStyle/>
          <a:p>
            <a:r>
              <a:rPr lang="is-IS" smtClean="0"/>
              <a:t>Einar ,Hrafnkell, Róbert A &amp; Róber R</a:t>
            </a:r>
            <a:endParaRPr lang="is-IS"/>
          </a:p>
        </p:txBody>
      </p:sp>
      <p:sp>
        <p:nvSpPr>
          <p:cNvPr id="6" name="Slide Number Placeholder 5"/>
          <p:cNvSpPr>
            <a:spLocks noGrp="1"/>
          </p:cNvSpPr>
          <p:nvPr>
            <p:ph type="sldNum" sz="quarter" idx="12"/>
          </p:nvPr>
        </p:nvSpPr>
        <p:spPr/>
        <p:txBody>
          <a:bodyPr/>
          <a:lstStyle/>
          <a:p>
            <a:fld id="{7F884BA5-99AA-4BE6-8B0B-79D3AC0B3156}" type="slidenum">
              <a:rPr lang="is-IS" smtClean="0"/>
              <a:pPr/>
              <a:t>‹#›</a:t>
            </a:fld>
            <a:endParaRPr lang="is-IS"/>
          </a:p>
        </p:txBody>
      </p:sp>
    </p:spTree>
  </p:cSld>
  <p:clrMapOvr>
    <a:masterClrMapping/>
  </p:clrMapOvr>
  <p:transition spd="med" advTm="20000">
    <p:newsflash/>
    <p:sndAc>
      <p:stSnd>
        <p:snd r:embed="rId1" name="type.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r>
              <a:rPr lang="is-IS" smtClean="0"/>
              <a:t>14.11.2007</a:t>
            </a:r>
            <a:endParaRPr lang="is-IS"/>
          </a:p>
        </p:txBody>
      </p:sp>
      <p:sp>
        <p:nvSpPr>
          <p:cNvPr id="5" name="Footer Placeholder 4"/>
          <p:cNvSpPr>
            <a:spLocks noGrp="1"/>
          </p:cNvSpPr>
          <p:nvPr>
            <p:ph type="ftr" sz="quarter" idx="11"/>
          </p:nvPr>
        </p:nvSpPr>
        <p:spPr>
          <a:xfrm>
            <a:off x="2619376" y="6480969"/>
            <a:ext cx="4260056" cy="300831"/>
          </a:xfrm>
        </p:spPr>
        <p:txBody>
          <a:bodyPr/>
          <a:lstStyle/>
          <a:p>
            <a:r>
              <a:rPr lang="is-IS" smtClean="0"/>
              <a:t>Einar ,Hrafnkell, Róbert A &amp; Róber R</a:t>
            </a:r>
            <a:endParaRPr lang="is-IS"/>
          </a:p>
        </p:txBody>
      </p:sp>
      <p:sp>
        <p:nvSpPr>
          <p:cNvPr id="6" name="Slide Number Placeholder 5"/>
          <p:cNvSpPr>
            <a:spLocks noGrp="1"/>
          </p:cNvSpPr>
          <p:nvPr>
            <p:ph type="sldNum" sz="quarter" idx="12"/>
          </p:nvPr>
        </p:nvSpPr>
        <p:spPr>
          <a:xfrm>
            <a:off x="8451056" y="809624"/>
            <a:ext cx="502920" cy="300831"/>
          </a:xfrm>
        </p:spPr>
        <p:txBody>
          <a:bodyPr/>
          <a:lstStyle/>
          <a:p>
            <a:fld id="{7F884BA5-99AA-4BE6-8B0B-79D3AC0B3156}" type="slidenum">
              <a:rPr lang="is-IS" smtClean="0"/>
              <a:pPr/>
              <a:t>‹#›</a:t>
            </a:fld>
            <a:endParaRPr lang="is-I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transition spd="med" advTm="20000">
    <p:newsflash/>
    <p:sndAc>
      <p:stSnd>
        <p:snd r:embed="rId1" name="type.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r>
              <a:rPr lang="is-IS" smtClean="0"/>
              <a:t>14.11.2007</a:t>
            </a:r>
            <a:endParaRPr lang="is-IS"/>
          </a:p>
        </p:txBody>
      </p:sp>
      <p:sp>
        <p:nvSpPr>
          <p:cNvPr id="6" name="Footer Placeholder 5"/>
          <p:cNvSpPr>
            <a:spLocks noGrp="1"/>
          </p:cNvSpPr>
          <p:nvPr>
            <p:ph type="ftr" sz="quarter" idx="11"/>
          </p:nvPr>
        </p:nvSpPr>
        <p:spPr>
          <a:xfrm>
            <a:off x="457200" y="6480969"/>
            <a:ext cx="4260056" cy="301752"/>
          </a:xfrm>
        </p:spPr>
        <p:txBody>
          <a:bodyPr/>
          <a:lstStyle/>
          <a:p>
            <a:r>
              <a:rPr lang="is-IS" smtClean="0"/>
              <a:t>Einar ,Hrafnkell, Róbert A &amp; Róber R</a:t>
            </a:r>
            <a:endParaRPr lang="is-IS"/>
          </a:p>
        </p:txBody>
      </p:sp>
      <p:sp>
        <p:nvSpPr>
          <p:cNvPr id="7" name="Slide Number Placeholder 6"/>
          <p:cNvSpPr>
            <a:spLocks noGrp="1"/>
          </p:cNvSpPr>
          <p:nvPr>
            <p:ph type="sldNum" sz="quarter" idx="12"/>
          </p:nvPr>
        </p:nvSpPr>
        <p:spPr>
          <a:xfrm>
            <a:off x="7589520" y="6480969"/>
            <a:ext cx="502920" cy="301752"/>
          </a:xfrm>
        </p:spPr>
        <p:txBody>
          <a:bodyPr/>
          <a:lstStyle/>
          <a:p>
            <a:fld id="{7F884BA5-99AA-4BE6-8B0B-79D3AC0B3156}" type="slidenum">
              <a:rPr lang="is-IS" smtClean="0"/>
              <a:pPr/>
              <a:t>‹#›</a:t>
            </a:fld>
            <a:endParaRPr lang="is-IS"/>
          </a:p>
        </p:txBody>
      </p:sp>
    </p:spTree>
  </p:cSld>
  <p:clrMapOvr>
    <a:masterClrMapping/>
  </p:clrMapOvr>
  <p:transition spd="med" advTm="20000">
    <p:newsflash/>
    <p:sndAc>
      <p:stSnd>
        <p:snd r:embed="rId1" name="type.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r>
              <a:rPr lang="is-IS" smtClean="0"/>
              <a:t>14.11.2007</a:t>
            </a:r>
            <a:endParaRPr lang="is-IS"/>
          </a:p>
        </p:txBody>
      </p:sp>
      <p:sp>
        <p:nvSpPr>
          <p:cNvPr id="8" name="Footer Placeholder 7"/>
          <p:cNvSpPr>
            <a:spLocks noGrp="1"/>
          </p:cNvSpPr>
          <p:nvPr>
            <p:ph type="ftr" sz="quarter" idx="11"/>
          </p:nvPr>
        </p:nvSpPr>
        <p:spPr>
          <a:xfrm>
            <a:off x="457200" y="6480969"/>
            <a:ext cx="4261104" cy="301752"/>
          </a:xfrm>
        </p:spPr>
        <p:txBody>
          <a:bodyPr/>
          <a:lstStyle/>
          <a:p>
            <a:r>
              <a:rPr lang="is-IS" smtClean="0"/>
              <a:t>Einar ,Hrafnkell, Róbert A &amp; Róber R</a:t>
            </a:r>
            <a:endParaRPr lang="is-I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7F884BA5-99AA-4BE6-8B0B-79D3AC0B3156}" type="slidenum">
              <a:rPr lang="is-IS" smtClean="0"/>
              <a:pPr/>
              <a:t>‹#›</a:t>
            </a:fld>
            <a:endParaRPr lang="is-IS"/>
          </a:p>
        </p:txBody>
      </p:sp>
    </p:spTree>
  </p:cSld>
  <p:clrMapOvr>
    <a:overrideClrMapping bg1="dk1" tx1="lt1" bg2="dk2" tx2="lt2" accent1="accent1" accent2="accent2" accent3="accent3" accent4="accent4" accent5="accent5" accent6="accent6" hlink="hlink" folHlink="folHlink"/>
  </p:clrMapOvr>
  <p:transition spd="med" advTm="20000">
    <p:newsflash/>
    <p:sndAc>
      <p:stSnd>
        <p:snd r:embed="rId1" name="type.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is-IS" smtClean="0"/>
              <a:t>14.11.2007</a:t>
            </a:r>
            <a:endParaRPr lang="is-IS"/>
          </a:p>
        </p:txBody>
      </p:sp>
      <p:sp>
        <p:nvSpPr>
          <p:cNvPr id="4" name="Footer Placeholder 3"/>
          <p:cNvSpPr>
            <a:spLocks noGrp="1"/>
          </p:cNvSpPr>
          <p:nvPr>
            <p:ph type="ftr" sz="quarter" idx="11"/>
          </p:nvPr>
        </p:nvSpPr>
        <p:spPr/>
        <p:txBody>
          <a:bodyPr/>
          <a:lstStyle/>
          <a:p>
            <a:r>
              <a:rPr lang="is-IS" smtClean="0"/>
              <a:t>Einar ,Hrafnkell, Róbert A &amp; Róber R</a:t>
            </a:r>
            <a:endParaRPr lang="is-IS"/>
          </a:p>
        </p:txBody>
      </p:sp>
      <p:sp>
        <p:nvSpPr>
          <p:cNvPr id="5" name="Slide Number Placeholder 4"/>
          <p:cNvSpPr>
            <a:spLocks noGrp="1"/>
          </p:cNvSpPr>
          <p:nvPr>
            <p:ph type="sldNum" sz="quarter" idx="12"/>
          </p:nvPr>
        </p:nvSpPr>
        <p:spPr/>
        <p:txBody>
          <a:bodyPr/>
          <a:lstStyle/>
          <a:p>
            <a:fld id="{7F884BA5-99AA-4BE6-8B0B-79D3AC0B3156}" type="slidenum">
              <a:rPr lang="is-IS" smtClean="0"/>
              <a:pPr/>
              <a:t>‹#›</a:t>
            </a:fld>
            <a:endParaRPr lang="is-IS"/>
          </a:p>
        </p:txBody>
      </p:sp>
    </p:spTree>
  </p:cSld>
  <p:clrMapOvr>
    <a:masterClrMapping/>
  </p:clrMapOvr>
  <p:transition spd="med" advTm="20000">
    <p:newsflash/>
    <p:sndAc>
      <p:stSnd>
        <p:snd r:embed="rId1" name="type.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r>
              <a:rPr lang="is-IS" smtClean="0"/>
              <a:t>14.11.2007</a:t>
            </a:r>
            <a:endParaRPr lang="is-IS"/>
          </a:p>
        </p:txBody>
      </p:sp>
      <p:sp>
        <p:nvSpPr>
          <p:cNvPr id="3" name="Footer Placeholder 2"/>
          <p:cNvSpPr>
            <a:spLocks noGrp="1"/>
          </p:cNvSpPr>
          <p:nvPr>
            <p:ph type="ftr" sz="quarter" idx="11"/>
          </p:nvPr>
        </p:nvSpPr>
        <p:spPr>
          <a:xfrm>
            <a:off x="457200" y="6481890"/>
            <a:ext cx="4260056" cy="300831"/>
          </a:xfrm>
        </p:spPr>
        <p:txBody>
          <a:bodyPr/>
          <a:lstStyle/>
          <a:p>
            <a:r>
              <a:rPr lang="is-IS" smtClean="0"/>
              <a:t>Einar ,Hrafnkell, Róbert A &amp; Róber R</a:t>
            </a:r>
            <a:endParaRPr lang="is-IS"/>
          </a:p>
        </p:txBody>
      </p:sp>
      <p:sp>
        <p:nvSpPr>
          <p:cNvPr id="4" name="Slide Number Placeholder 3"/>
          <p:cNvSpPr>
            <a:spLocks noGrp="1"/>
          </p:cNvSpPr>
          <p:nvPr>
            <p:ph type="sldNum" sz="quarter" idx="12"/>
          </p:nvPr>
        </p:nvSpPr>
        <p:spPr>
          <a:xfrm>
            <a:off x="7589520" y="6480969"/>
            <a:ext cx="502920" cy="301752"/>
          </a:xfrm>
        </p:spPr>
        <p:txBody>
          <a:bodyPr/>
          <a:lstStyle/>
          <a:p>
            <a:fld id="{7F884BA5-99AA-4BE6-8B0B-79D3AC0B3156}" type="slidenum">
              <a:rPr lang="is-IS" smtClean="0"/>
              <a:pPr/>
              <a:t>‹#›</a:t>
            </a:fld>
            <a:endParaRPr lang="is-IS"/>
          </a:p>
        </p:txBody>
      </p:sp>
    </p:spTree>
  </p:cSld>
  <p:clrMapOvr>
    <a:masterClrMapping/>
  </p:clrMapOvr>
  <p:transition spd="med" advTm="20000">
    <p:newsflash/>
    <p:sndAc>
      <p:stSnd>
        <p:snd r:embed="rId1" name="type.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r>
              <a:rPr lang="is-IS" smtClean="0"/>
              <a:t>14.11.2007</a:t>
            </a:r>
            <a:endParaRPr lang="is-I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r>
              <a:rPr lang="is-IS" smtClean="0"/>
              <a:t>Einar ,Hrafnkell, Róbert A &amp; Róber R</a:t>
            </a:r>
            <a:endParaRPr lang="is-I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7F884BA5-99AA-4BE6-8B0B-79D3AC0B3156}" type="slidenum">
              <a:rPr lang="is-IS" smtClean="0"/>
              <a:pPr/>
              <a:t>‹#›</a:t>
            </a:fld>
            <a:endParaRPr lang="is-IS"/>
          </a:p>
        </p:txBody>
      </p:sp>
    </p:spTree>
  </p:cSld>
  <p:clrMapOvr>
    <a:overrideClrMapping bg1="dk1" tx1="lt1" bg2="dk2" tx2="lt2" accent1="accent1" accent2="accent2" accent3="accent3" accent4="accent4" accent5="accent5" accent6="accent6" hlink="hlink" folHlink="folHlink"/>
  </p:clrMapOvr>
  <p:transition spd="med" advTm="20000">
    <p:newsflash/>
    <p:sndAc>
      <p:stSnd>
        <p:snd r:embed="rId1" name="type.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r>
              <a:rPr lang="is-IS" smtClean="0"/>
              <a:t>14.11.2007</a:t>
            </a:r>
            <a:endParaRPr lang="is-I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r>
              <a:rPr lang="is-IS" smtClean="0"/>
              <a:t>Einar ,Hrafnkell, Róbert A &amp; Róber R</a:t>
            </a:r>
            <a:endParaRPr lang="is-I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7F884BA5-99AA-4BE6-8B0B-79D3AC0B3156}" type="slidenum">
              <a:rPr lang="is-IS" smtClean="0"/>
              <a:pPr/>
              <a:t>‹#›</a:t>
            </a:fld>
            <a:endParaRPr lang="is-IS"/>
          </a:p>
        </p:txBody>
      </p:sp>
    </p:spTree>
  </p:cSld>
  <p:clrMapOvr>
    <a:overrideClrMapping bg1="dk1" tx1="lt1" bg2="dk2" tx2="lt2" accent1="accent1" accent2="accent2" accent3="accent3" accent4="accent4" accent5="accent5" accent6="accent6" hlink="hlink" folHlink="folHlink"/>
  </p:clrMapOvr>
  <p:transition spd="med" advTm="20000">
    <p:newsflash/>
    <p:sndAc>
      <p:stSnd>
        <p:snd r:embed="rId1" name="type.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r>
              <a:rPr lang="is-IS" smtClean="0"/>
              <a:t>14.11.2007</a:t>
            </a:r>
            <a:endParaRPr lang="is-I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r>
              <a:rPr lang="is-IS" smtClean="0"/>
              <a:t>Einar ,Hrafnkell, Róbert A &amp; Róber R</a:t>
            </a:r>
            <a:endParaRPr lang="is-I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F884BA5-99AA-4BE6-8B0B-79D3AC0B3156}" type="slidenum">
              <a:rPr lang="is-IS" smtClean="0"/>
              <a:pPr/>
              <a:t>‹#›</a:t>
            </a:fld>
            <a:endParaRPr lang="is-IS"/>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spd="med" advTm="20000">
    <p:newsflash/>
    <p:sndAc>
      <p:stSnd>
        <p:snd r:embed="rId13" name="type.wav" builtIn="1"/>
      </p:stSnd>
    </p:sndAc>
  </p:transition>
  <p:hf hdr="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3.gif"/></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3.gif"/></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is-IS" sz="5400" dirty="0" smtClean="0"/>
              <a:t>Lokaverkefni í Lífsleikni</a:t>
            </a:r>
            <a:endParaRPr lang="is-IS" sz="5400" dirty="0"/>
          </a:p>
        </p:txBody>
      </p:sp>
      <p:sp>
        <p:nvSpPr>
          <p:cNvPr id="3" name="Subtitle 2"/>
          <p:cNvSpPr>
            <a:spLocks noGrp="1"/>
          </p:cNvSpPr>
          <p:nvPr>
            <p:ph type="subTitle" idx="1"/>
          </p:nvPr>
        </p:nvSpPr>
        <p:spPr>
          <a:xfrm>
            <a:off x="642910" y="2714620"/>
            <a:ext cx="8062912" cy="1752600"/>
          </a:xfrm>
        </p:spPr>
        <p:txBody>
          <a:bodyPr>
            <a:normAutofit/>
          </a:bodyPr>
          <a:lstStyle/>
          <a:p>
            <a:r>
              <a:rPr lang="is-IS" sz="4000" dirty="0" smtClean="0"/>
              <a:t>Bílakaup &amp; Allt sem því fylgir</a:t>
            </a:r>
          </a:p>
          <a:p>
            <a:r>
              <a:rPr lang="is-IS" sz="2800" dirty="0" smtClean="0"/>
              <a:t>Einar B,Hrafnkell I ,Róbert A &amp; Róbert R</a:t>
            </a:r>
            <a:endParaRPr lang="is-IS" sz="2800" dirty="0"/>
          </a:p>
        </p:txBody>
      </p:sp>
    </p:spTree>
  </p:cSld>
  <p:clrMapOvr>
    <a:masterClrMapping/>
  </p:clrMapOvr>
  <p:transition spd="med" advTm="20000">
    <p:newsflash/>
    <p:sndAc>
      <p:stSnd>
        <p:snd r:embed="rId2" name="type.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Bíllinn og umhirða hans</a:t>
            </a:r>
            <a:endParaRPr lang="is-IS" dirty="0"/>
          </a:p>
        </p:txBody>
      </p:sp>
      <p:sp>
        <p:nvSpPr>
          <p:cNvPr id="3" name="Content Placeholder 2"/>
          <p:cNvSpPr>
            <a:spLocks noGrp="1"/>
          </p:cNvSpPr>
          <p:nvPr>
            <p:ph idx="1"/>
          </p:nvPr>
        </p:nvSpPr>
        <p:spPr/>
        <p:txBody>
          <a:bodyPr>
            <a:normAutofit/>
          </a:bodyPr>
          <a:lstStyle/>
          <a:p>
            <a:r>
              <a:rPr lang="is-IS" sz="2200" dirty="0" smtClean="0"/>
              <a:t>Miklar framfarir hafa orðið í hönnun og smíði bíla síðustu 10 – 15 árin.Allar miða þær að því að gera þá sem öruggasta og hagkvæmasta í rekstri. En líka er hugsað um þægindi fyrir bílstjórann og aðra farþega td. að hafa ýmsa hluti í bílnum rafknúna.</a:t>
            </a:r>
          </a:p>
          <a:p>
            <a:r>
              <a:rPr lang="is-IS" sz="2200" dirty="0" smtClean="0"/>
              <a:t>Samkvæmt reglum verður hver bíll að upp fylla ákveðnar kröfur til að fáist skráður. Þessvegna þarf hver bíll að gangast undir nækvæmt eftirlit og skoðun áður en hann verði skráður. Sama máli gegnir um bíla  sem hefur verið breytt</a:t>
            </a:r>
            <a:endParaRPr lang="is-IS" sz="2200" dirty="0"/>
          </a:p>
        </p:txBody>
      </p:sp>
      <p:sp>
        <p:nvSpPr>
          <p:cNvPr id="4" name="Date Placeholder 3"/>
          <p:cNvSpPr>
            <a:spLocks noGrp="1"/>
          </p:cNvSpPr>
          <p:nvPr>
            <p:ph type="dt" sz="half" idx="10"/>
          </p:nvPr>
        </p:nvSpPr>
        <p:spPr/>
        <p:txBody>
          <a:bodyPr/>
          <a:lstStyle/>
          <a:p>
            <a:r>
              <a:rPr lang="is-IS" smtClean="0"/>
              <a:t>14.11.2007</a:t>
            </a:r>
            <a:endParaRPr lang="is-IS"/>
          </a:p>
        </p:txBody>
      </p:sp>
      <p:sp>
        <p:nvSpPr>
          <p:cNvPr id="5" name="Slide Number Placeholder 4"/>
          <p:cNvSpPr>
            <a:spLocks noGrp="1"/>
          </p:cNvSpPr>
          <p:nvPr>
            <p:ph type="sldNum" sz="quarter" idx="12"/>
          </p:nvPr>
        </p:nvSpPr>
        <p:spPr/>
        <p:txBody>
          <a:bodyPr/>
          <a:lstStyle/>
          <a:p>
            <a:fld id="{7F884BA5-99AA-4BE6-8B0B-79D3AC0B3156}" type="slidenum">
              <a:rPr lang="is-IS" smtClean="0"/>
              <a:pPr/>
              <a:t>10</a:t>
            </a:fld>
            <a:endParaRPr lang="is-IS"/>
          </a:p>
        </p:txBody>
      </p:sp>
      <p:sp>
        <p:nvSpPr>
          <p:cNvPr id="6" name="Footer Placeholder 5"/>
          <p:cNvSpPr>
            <a:spLocks noGrp="1"/>
          </p:cNvSpPr>
          <p:nvPr>
            <p:ph type="ftr" sz="quarter" idx="11"/>
          </p:nvPr>
        </p:nvSpPr>
        <p:spPr/>
        <p:txBody>
          <a:bodyPr/>
          <a:lstStyle/>
          <a:p>
            <a:r>
              <a:rPr lang="is-IS" smtClean="0"/>
              <a:t>Einar ,Hrafnkell, Róbert A &amp; Róber R</a:t>
            </a:r>
            <a:endParaRPr lang="is-IS"/>
          </a:p>
        </p:txBody>
      </p:sp>
    </p:spTree>
  </p:cSld>
  <p:clrMapOvr>
    <a:masterClrMapping/>
  </p:clrMapOvr>
  <p:transition spd="med" advTm="20000">
    <p:newsflash/>
    <p:sndAc>
      <p:stSnd>
        <p:snd r:embed="rId2" name="typ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Bíllinn og umhirða hans</a:t>
            </a:r>
            <a:endParaRPr lang="is-IS" dirty="0"/>
          </a:p>
        </p:txBody>
      </p:sp>
      <p:sp>
        <p:nvSpPr>
          <p:cNvPr id="3" name="Content Placeholder 2"/>
          <p:cNvSpPr>
            <a:spLocks noGrp="1"/>
          </p:cNvSpPr>
          <p:nvPr>
            <p:ph sz="half" idx="1"/>
          </p:nvPr>
        </p:nvSpPr>
        <p:spPr/>
        <p:txBody>
          <a:bodyPr>
            <a:normAutofit lnSpcReduction="10000"/>
          </a:bodyPr>
          <a:lstStyle/>
          <a:p>
            <a:r>
              <a:rPr lang="is-IS" sz="2200" dirty="0" smtClean="0"/>
              <a:t>Allir þeir sem aka bíl verða að þekkja svolítið til bílsins hvernig hinir og þessir hlutar hans starfa. Einnig þarf að fylgjast með ástandi hans og smyrja á 5000km fresti og fara með hann í skoðun á árs fresti. Smurbók á að vera í öllum bílum og í henni er að finna ýmsar upplýsingar sem auðvelda skoðun og viðgerðir.</a:t>
            </a:r>
            <a:endParaRPr lang="is-IS" sz="2200" dirty="0"/>
          </a:p>
        </p:txBody>
      </p:sp>
      <p:pic>
        <p:nvPicPr>
          <p:cNvPr id="5" name="Content Placeholder 4" descr="koujyounai-141.jpg"/>
          <p:cNvPicPr>
            <a:picLocks noGrp="1" noChangeAspect="1"/>
          </p:cNvPicPr>
          <p:nvPr>
            <p:ph sz="half" idx="2"/>
          </p:nvPr>
        </p:nvPicPr>
        <p:blipFill>
          <a:blip r:embed="rId3"/>
          <a:stretch>
            <a:fillRect/>
          </a:stretch>
        </p:blipFill>
        <p:spPr>
          <a:xfrm>
            <a:off x="4648200" y="2470944"/>
            <a:ext cx="4038600" cy="3028950"/>
          </a:xfrm>
        </p:spPr>
      </p:pic>
      <p:sp>
        <p:nvSpPr>
          <p:cNvPr id="6" name="Date Placeholder 5"/>
          <p:cNvSpPr>
            <a:spLocks noGrp="1"/>
          </p:cNvSpPr>
          <p:nvPr>
            <p:ph type="dt" sz="half" idx="10"/>
          </p:nvPr>
        </p:nvSpPr>
        <p:spPr/>
        <p:txBody>
          <a:bodyPr/>
          <a:lstStyle/>
          <a:p>
            <a:r>
              <a:rPr lang="is-IS" smtClean="0"/>
              <a:t>14.11.2007</a:t>
            </a:r>
            <a:endParaRPr lang="is-IS"/>
          </a:p>
        </p:txBody>
      </p:sp>
      <p:sp>
        <p:nvSpPr>
          <p:cNvPr id="7" name="Slide Number Placeholder 6"/>
          <p:cNvSpPr>
            <a:spLocks noGrp="1"/>
          </p:cNvSpPr>
          <p:nvPr>
            <p:ph type="sldNum" sz="quarter" idx="12"/>
          </p:nvPr>
        </p:nvSpPr>
        <p:spPr/>
        <p:txBody>
          <a:bodyPr/>
          <a:lstStyle/>
          <a:p>
            <a:fld id="{7F884BA5-99AA-4BE6-8B0B-79D3AC0B3156}" type="slidenum">
              <a:rPr lang="is-IS" smtClean="0"/>
              <a:pPr/>
              <a:t>11</a:t>
            </a:fld>
            <a:endParaRPr lang="is-IS"/>
          </a:p>
        </p:txBody>
      </p:sp>
      <p:sp>
        <p:nvSpPr>
          <p:cNvPr id="8" name="Footer Placeholder 7"/>
          <p:cNvSpPr>
            <a:spLocks noGrp="1"/>
          </p:cNvSpPr>
          <p:nvPr>
            <p:ph type="ftr" sz="quarter" idx="11"/>
          </p:nvPr>
        </p:nvSpPr>
        <p:spPr/>
        <p:txBody>
          <a:bodyPr/>
          <a:lstStyle/>
          <a:p>
            <a:r>
              <a:rPr lang="is-IS" smtClean="0"/>
              <a:t>Einar ,Hrafnkell, Róbert A &amp; Róber R</a:t>
            </a:r>
            <a:endParaRPr lang="is-IS"/>
          </a:p>
        </p:txBody>
      </p:sp>
    </p:spTree>
  </p:cSld>
  <p:clrMapOvr>
    <a:masterClrMapping/>
  </p:clrMapOvr>
  <p:transition spd="med" advTm="20000">
    <p:newsflash/>
    <p:sndAc>
      <p:stSnd>
        <p:snd r:embed="rId2" name="typ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sz="3400" dirty="0" smtClean="0"/>
              <a:t>Bílalán frá Glitni miðað við 800.000kr lán og 200.000kr innborgun á lánið í 24 mán</a:t>
            </a:r>
            <a:endParaRPr lang="is-IS" sz="3400" dirty="0"/>
          </a:p>
        </p:txBody>
      </p:sp>
      <p:graphicFrame>
        <p:nvGraphicFramePr>
          <p:cNvPr id="12" name="Content Placeholder 11"/>
          <p:cNvGraphicFramePr>
            <a:graphicFrameLocks noGrp="1"/>
          </p:cNvGraphicFramePr>
          <p:nvPr>
            <p:ph idx="1"/>
          </p:nvPr>
        </p:nvGraphicFramePr>
        <p:xfrm>
          <a:off x="457200" y="1882775"/>
          <a:ext cx="8229600" cy="3942080"/>
        </p:xfrm>
        <a:graphic>
          <a:graphicData uri="http://schemas.openxmlformats.org/drawingml/2006/table">
            <a:tbl>
              <a:tblPr firstRow="1" bandRow="1">
                <a:tableStyleId>{00A15C55-8517-42AA-B614-E9B94910E393}</a:tableStyleId>
              </a:tblPr>
              <a:tblGrid>
                <a:gridCol w="2057400"/>
                <a:gridCol w="2057400"/>
                <a:gridCol w="2057400"/>
                <a:gridCol w="2057400"/>
              </a:tblGrid>
              <a:tr h="370840">
                <a:tc gridSpan="4">
                  <a:txBody>
                    <a:bodyPr/>
                    <a:lstStyle/>
                    <a:p>
                      <a:pPr algn="ctr"/>
                      <a:r>
                        <a:rPr lang="is-IS" dirty="0" smtClean="0"/>
                        <a:t>Bíla</a:t>
                      </a:r>
                      <a:r>
                        <a:rPr lang="is-IS" baseline="0" dirty="0" smtClean="0"/>
                        <a:t> lán áætlun</a:t>
                      </a:r>
                      <a:endParaRPr lang="is-IS" dirty="0"/>
                    </a:p>
                  </a:txBody>
                  <a:tcPr/>
                </a:tc>
                <a:tc hMerge="1">
                  <a:txBody>
                    <a:bodyPr/>
                    <a:lstStyle/>
                    <a:p>
                      <a:pPr algn="ctr"/>
                      <a:endParaRPr lang="is-IS" dirty="0"/>
                    </a:p>
                  </a:txBody>
                  <a:tcPr/>
                </a:tc>
                <a:tc hMerge="1">
                  <a:txBody>
                    <a:bodyPr/>
                    <a:lstStyle/>
                    <a:p>
                      <a:endParaRPr lang="is-IS"/>
                    </a:p>
                  </a:txBody>
                  <a:tcPr/>
                </a:tc>
                <a:tc hMerge="1">
                  <a:txBody>
                    <a:bodyPr/>
                    <a:lstStyle/>
                    <a:p>
                      <a:endParaRPr lang="is-IS" dirty="0"/>
                    </a:p>
                  </a:txBody>
                  <a:tcPr/>
                </a:tc>
              </a:tr>
              <a:tr h="370840">
                <a:tc>
                  <a:txBody>
                    <a:bodyPr/>
                    <a:lstStyle/>
                    <a:p>
                      <a:r>
                        <a:rPr lang="is-IS" dirty="0"/>
                        <a:t>Kaupverð: </a:t>
                      </a:r>
                    </a:p>
                  </a:txBody>
                  <a:tcPr anchor="ctr"/>
                </a:tc>
                <a:tc>
                  <a:txBody>
                    <a:bodyPr/>
                    <a:lstStyle/>
                    <a:p>
                      <a:r>
                        <a:rPr lang="is-IS"/>
                        <a:t>+ 800.000 kr.</a:t>
                      </a:r>
                    </a:p>
                  </a:txBody>
                  <a:tcPr anchor="ctr"/>
                </a:tc>
                <a:tc>
                  <a:txBody>
                    <a:bodyPr/>
                    <a:lstStyle/>
                    <a:p>
                      <a:r>
                        <a:rPr lang="is-IS"/>
                        <a:t>Vextir: (Óv.tr./Gengistr.)</a:t>
                      </a:r>
                    </a:p>
                  </a:txBody>
                  <a:tcPr anchor="ctr"/>
                </a:tc>
                <a:tc>
                  <a:txBody>
                    <a:bodyPr/>
                    <a:lstStyle/>
                    <a:p>
                      <a:r>
                        <a:rPr lang="is-IS"/>
                        <a:t>11,48 %</a:t>
                      </a:r>
                    </a:p>
                  </a:txBody>
                  <a:tcPr anchor="ctr"/>
                </a:tc>
              </a:tr>
              <a:tr h="370840">
                <a:tc>
                  <a:txBody>
                    <a:bodyPr/>
                    <a:lstStyle/>
                    <a:p>
                      <a:r>
                        <a:rPr lang="is-IS"/>
                        <a:t>Innborgun:</a:t>
                      </a:r>
                    </a:p>
                  </a:txBody>
                  <a:tcPr anchor="ctr"/>
                </a:tc>
                <a:tc>
                  <a:txBody>
                    <a:bodyPr/>
                    <a:lstStyle/>
                    <a:p>
                      <a:r>
                        <a:rPr lang="is-IS"/>
                        <a:t>- 200.000 kr.</a:t>
                      </a:r>
                    </a:p>
                  </a:txBody>
                  <a:tcPr anchor="ctr"/>
                </a:tc>
                <a:tc>
                  <a:txBody>
                    <a:bodyPr/>
                    <a:lstStyle/>
                    <a:p>
                      <a:r>
                        <a:rPr lang="is-IS"/>
                        <a:t>Hlutfallstala kostnaðar:</a:t>
                      </a:r>
                    </a:p>
                  </a:txBody>
                  <a:tcPr anchor="ctr"/>
                </a:tc>
                <a:tc>
                  <a:txBody>
                    <a:bodyPr/>
                    <a:lstStyle/>
                    <a:p>
                      <a:r>
                        <a:rPr lang="is-IS"/>
                        <a:t>17,22 %</a:t>
                      </a:r>
                    </a:p>
                  </a:txBody>
                  <a:tcPr anchor="ctr"/>
                </a:tc>
              </a:tr>
              <a:tr h="370840">
                <a:tc>
                  <a:txBody>
                    <a:bodyPr/>
                    <a:lstStyle/>
                    <a:p>
                      <a:r>
                        <a:rPr lang="is-IS" dirty="0"/>
                        <a:t>Stofngjald ( 2 %):</a:t>
                      </a:r>
                    </a:p>
                  </a:txBody>
                  <a:tcPr anchor="ctr"/>
                </a:tc>
                <a:tc>
                  <a:txBody>
                    <a:bodyPr/>
                    <a:lstStyle/>
                    <a:p>
                      <a:r>
                        <a:rPr lang="is-IS"/>
                        <a:t>+ 12.463 kr.</a:t>
                      </a:r>
                    </a:p>
                  </a:txBody>
                  <a:tcPr anchor="ctr"/>
                </a:tc>
                <a:tc>
                  <a:txBody>
                    <a:bodyPr/>
                    <a:lstStyle/>
                    <a:p>
                      <a:r>
                        <a:rPr lang="is-IS"/>
                        <a:t>Lánshlutfall:</a:t>
                      </a:r>
                    </a:p>
                  </a:txBody>
                  <a:tcPr anchor="ctr"/>
                </a:tc>
                <a:tc>
                  <a:txBody>
                    <a:bodyPr/>
                    <a:lstStyle/>
                    <a:p>
                      <a:r>
                        <a:rPr lang="is-IS"/>
                        <a:t>75 %</a:t>
                      </a:r>
                    </a:p>
                  </a:txBody>
                  <a:tcPr anchor="ctr"/>
                </a:tc>
              </a:tr>
              <a:tr h="370840">
                <a:tc>
                  <a:txBody>
                    <a:bodyPr/>
                    <a:lstStyle/>
                    <a:p>
                      <a:r>
                        <a:rPr lang="is-IS"/>
                        <a:t>Stimpilgjald (1,5 %):</a:t>
                      </a:r>
                    </a:p>
                  </a:txBody>
                  <a:tcPr anchor="ctr"/>
                </a:tc>
                <a:tc>
                  <a:txBody>
                    <a:bodyPr/>
                    <a:lstStyle/>
                    <a:p>
                      <a:r>
                        <a:rPr lang="is-IS" dirty="0"/>
                        <a:t>+ 9.360 kr.</a:t>
                      </a:r>
                    </a:p>
                  </a:txBody>
                  <a:tcPr anchor="ctr"/>
                </a:tc>
                <a:tc>
                  <a:txBody>
                    <a:bodyPr/>
                    <a:lstStyle/>
                    <a:p>
                      <a:r>
                        <a:rPr lang="is-IS"/>
                        <a:t>Heildarkostnaður:</a:t>
                      </a:r>
                    </a:p>
                  </a:txBody>
                  <a:tcPr anchor="ctr"/>
                </a:tc>
                <a:tc>
                  <a:txBody>
                    <a:bodyPr/>
                    <a:lstStyle/>
                    <a:p>
                      <a:r>
                        <a:rPr lang="is-IS"/>
                        <a:t>101.262 kr.</a:t>
                      </a:r>
                    </a:p>
                  </a:txBody>
                  <a:tcPr anchor="ctr"/>
                </a:tc>
              </a:tr>
              <a:tr h="370840">
                <a:tc>
                  <a:txBody>
                    <a:bodyPr/>
                    <a:lstStyle/>
                    <a:p>
                      <a:r>
                        <a:rPr lang="is-IS"/>
                        <a:t>Þinglýsingarkostnaður:</a:t>
                      </a:r>
                    </a:p>
                  </a:txBody>
                  <a:tcPr anchor="ctr"/>
                </a:tc>
                <a:tc>
                  <a:txBody>
                    <a:bodyPr/>
                    <a:lstStyle/>
                    <a:p>
                      <a:r>
                        <a:rPr lang="is-IS"/>
                        <a:t>+ 1.350 kr.</a:t>
                      </a:r>
                    </a:p>
                  </a:txBody>
                  <a:tcPr anchor="ctr"/>
                </a:tc>
                <a:tc>
                  <a:txBody>
                    <a:bodyPr/>
                    <a:lstStyle/>
                    <a:p>
                      <a:r>
                        <a:rPr lang="is-IS"/>
                        <a:t> </a:t>
                      </a:r>
                    </a:p>
                  </a:txBody>
                  <a:tcPr anchor="ctr"/>
                </a:tc>
                <a:tc>
                  <a:txBody>
                    <a:bodyPr/>
                    <a:lstStyle/>
                    <a:p>
                      <a:r>
                        <a:rPr lang="is-IS"/>
                        <a:t> </a:t>
                      </a:r>
                    </a:p>
                  </a:txBody>
                  <a:tcPr anchor="ctr"/>
                </a:tc>
              </a:tr>
              <a:tr h="370840">
                <a:tc>
                  <a:txBody>
                    <a:bodyPr/>
                    <a:lstStyle/>
                    <a:p>
                      <a:r>
                        <a:rPr lang="is-IS" dirty="0"/>
                        <a:t>Lánsupphæð:</a:t>
                      </a:r>
                    </a:p>
                  </a:txBody>
                  <a:tcPr anchor="ctr"/>
                </a:tc>
                <a:tc>
                  <a:txBody>
                    <a:bodyPr/>
                    <a:lstStyle/>
                    <a:p>
                      <a:r>
                        <a:rPr lang="is-IS" dirty="0"/>
                        <a:t>= 623.173 kr.</a:t>
                      </a:r>
                    </a:p>
                  </a:txBody>
                  <a:tcPr anchor="ctr"/>
                </a:tc>
                <a:tc>
                  <a:txBody>
                    <a:bodyPr/>
                    <a:lstStyle/>
                    <a:p>
                      <a:r>
                        <a:rPr lang="is-IS"/>
                        <a:t>Meðalgreiðsla er:</a:t>
                      </a:r>
                    </a:p>
                  </a:txBody>
                  <a:tcPr anchor="ctr"/>
                </a:tc>
                <a:tc>
                  <a:txBody>
                    <a:bodyPr/>
                    <a:lstStyle/>
                    <a:p>
                      <a:r>
                        <a:rPr lang="is-IS" dirty="0"/>
                        <a:t>29.219kr.</a:t>
                      </a:r>
                      <a:endParaRPr lang="is-IS" b="1" dirty="0"/>
                    </a:p>
                  </a:txBody>
                  <a:tcPr anchor="ctr"/>
                </a:tc>
              </a:tr>
            </a:tbl>
          </a:graphicData>
        </a:graphic>
      </p:graphicFrame>
      <p:sp>
        <p:nvSpPr>
          <p:cNvPr id="4" name="Date Placeholder 3"/>
          <p:cNvSpPr>
            <a:spLocks noGrp="1"/>
          </p:cNvSpPr>
          <p:nvPr>
            <p:ph type="dt" sz="half" idx="10"/>
          </p:nvPr>
        </p:nvSpPr>
        <p:spPr/>
        <p:txBody>
          <a:bodyPr/>
          <a:lstStyle/>
          <a:p>
            <a:r>
              <a:rPr lang="is-IS" smtClean="0"/>
              <a:t>14.11.2007</a:t>
            </a:r>
            <a:endParaRPr lang="is-IS"/>
          </a:p>
        </p:txBody>
      </p:sp>
      <p:sp>
        <p:nvSpPr>
          <p:cNvPr id="5" name="Slide Number Placeholder 4"/>
          <p:cNvSpPr>
            <a:spLocks noGrp="1"/>
          </p:cNvSpPr>
          <p:nvPr>
            <p:ph type="sldNum" sz="quarter" idx="12"/>
          </p:nvPr>
        </p:nvSpPr>
        <p:spPr/>
        <p:txBody>
          <a:bodyPr/>
          <a:lstStyle/>
          <a:p>
            <a:fld id="{7F884BA5-99AA-4BE6-8B0B-79D3AC0B3156}" type="slidenum">
              <a:rPr lang="is-IS" smtClean="0"/>
              <a:pPr/>
              <a:t>12</a:t>
            </a:fld>
            <a:endParaRPr lang="is-IS"/>
          </a:p>
        </p:txBody>
      </p:sp>
      <p:sp>
        <p:nvSpPr>
          <p:cNvPr id="6" name="Footer Placeholder 5"/>
          <p:cNvSpPr>
            <a:spLocks noGrp="1"/>
          </p:cNvSpPr>
          <p:nvPr>
            <p:ph type="ftr" sz="quarter" idx="11"/>
          </p:nvPr>
        </p:nvSpPr>
        <p:spPr/>
        <p:txBody>
          <a:bodyPr/>
          <a:lstStyle/>
          <a:p>
            <a:r>
              <a:rPr lang="is-IS" smtClean="0"/>
              <a:t>Einar ,Hrafnkell, Róbert A &amp; Róber R</a:t>
            </a:r>
            <a:endParaRPr lang="is-IS"/>
          </a:p>
        </p:txBody>
      </p:sp>
    </p:spTree>
  </p:cSld>
  <p:clrMapOvr>
    <a:masterClrMapping/>
  </p:clrMapOvr>
  <p:transition spd="med" advTm="20000">
    <p:newsflash/>
    <p:sndAc>
      <p:stSnd>
        <p:snd r:embed="rId2" name="typ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s-IS" sz="3400" dirty="0" smtClean="0"/>
              <a:t>Bílalán frá Sp-Fjármögnun miðað við 800.000kr lán og 200.000 kr innborgun á lánið í 24 mán</a:t>
            </a:r>
            <a:endParaRPr lang="is-IS" sz="3400" dirty="0"/>
          </a:p>
        </p:txBody>
      </p:sp>
      <p:graphicFrame>
        <p:nvGraphicFramePr>
          <p:cNvPr id="8" name="Content Placeholder 7"/>
          <p:cNvGraphicFramePr>
            <a:graphicFrameLocks noGrp="1"/>
          </p:cNvGraphicFramePr>
          <p:nvPr>
            <p:ph idx="1"/>
          </p:nvPr>
        </p:nvGraphicFramePr>
        <p:xfrm>
          <a:off x="500034" y="3214686"/>
          <a:ext cx="8229600" cy="2225040"/>
        </p:xfrm>
        <a:graphic>
          <a:graphicData uri="http://schemas.openxmlformats.org/drawingml/2006/table">
            <a:tbl>
              <a:tblPr firstRow="1" bandRow="1">
                <a:tableStyleId>{00A15C55-8517-42AA-B614-E9B94910E393}</a:tableStyleId>
              </a:tblPr>
              <a:tblGrid>
                <a:gridCol w="2057400"/>
                <a:gridCol w="2057400"/>
                <a:gridCol w="2057400"/>
                <a:gridCol w="2057400"/>
              </a:tblGrid>
              <a:tr h="370840">
                <a:tc gridSpan="4">
                  <a:txBody>
                    <a:bodyPr/>
                    <a:lstStyle/>
                    <a:p>
                      <a:pPr algn="ctr"/>
                      <a:r>
                        <a:rPr lang="is-IS" dirty="0" smtClean="0"/>
                        <a:t>Bíla</a:t>
                      </a:r>
                      <a:r>
                        <a:rPr lang="is-IS" baseline="0" dirty="0" smtClean="0"/>
                        <a:t> lán áætlun</a:t>
                      </a:r>
                      <a:endParaRPr lang="is-IS" dirty="0"/>
                    </a:p>
                  </a:txBody>
                  <a:tcPr/>
                </a:tc>
                <a:tc hMerge="1">
                  <a:txBody>
                    <a:bodyPr/>
                    <a:lstStyle/>
                    <a:p>
                      <a:endParaRPr lang="is-IS" dirty="0"/>
                    </a:p>
                  </a:txBody>
                  <a:tcPr/>
                </a:tc>
                <a:tc hMerge="1">
                  <a:txBody>
                    <a:bodyPr/>
                    <a:lstStyle/>
                    <a:p>
                      <a:endParaRPr lang="is-IS" dirty="0"/>
                    </a:p>
                  </a:txBody>
                  <a:tcPr/>
                </a:tc>
                <a:tc hMerge="1">
                  <a:txBody>
                    <a:bodyPr/>
                    <a:lstStyle/>
                    <a:p>
                      <a:endParaRPr lang="is-IS" dirty="0"/>
                    </a:p>
                  </a:txBody>
                  <a:tcPr/>
                </a:tc>
              </a:tr>
              <a:tr h="370840">
                <a:tc>
                  <a:txBody>
                    <a:bodyPr/>
                    <a:lstStyle/>
                    <a:p>
                      <a:r>
                        <a:rPr lang="is-IS" dirty="0" smtClean="0"/>
                        <a:t>Kaupverð</a:t>
                      </a:r>
                      <a:endParaRPr lang="is-IS" dirty="0"/>
                    </a:p>
                  </a:txBody>
                  <a:tcPr/>
                </a:tc>
                <a:tc>
                  <a:txBody>
                    <a:bodyPr/>
                    <a:lstStyle/>
                    <a:p>
                      <a:r>
                        <a:rPr lang="is-IS" dirty="0" smtClean="0"/>
                        <a:t>800.000</a:t>
                      </a:r>
                      <a:endParaRPr lang="is-IS" dirty="0"/>
                    </a:p>
                  </a:txBody>
                  <a:tcPr/>
                </a:tc>
                <a:tc>
                  <a:txBody>
                    <a:bodyPr/>
                    <a:lstStyle/>
                    <a:p>
                      <a:r>
                        <a:rPr lang="is-IS" dirty="0" smtClean="0"/>
                        <a:t>Skuldabréf</a:t>
                      </a:r>
                      <a:endParaRPr lang="is-IS" dirty="0"/>
                    </a:p>
                  </a:txBody>
                  <a:tcPr/>
                </a:tc>
                <a:tc>
                  <a:txBody>
                    <a:bodyPr/>
                    <a:lstStyle/>
                    <a:p>
                      <a:r>
                        <a:rPr lang="is-IS" dirty="0" smtClean="0"/>
                        <a:t>612.245</a:t>
                      </a:r>
                      <a:endParaRPr lang="is-IS" dirty="0"/>
                    </a:p>
                  </a:txBody>
                  <a:tcPr/>
                </a:tc>
              </a:tr>
              <a:tr h="370840">
                <a:tc>
                  <a:txBody>
                    <a:bodyPr/>
                    <a:lstStyle/>
                    <a:p>
                      <a:r>
                        <a:rPr lang="is-IS" dirty="0" smtClean="0"/>
                        <a:t>Innborgun </a:t>
                      </a:r>
                      <a:endParaRPr lang="is-IS" dirty="0"/>
                    </a:p>
                  </a:txBody>
                  <a:tcPr/>
                </a:tc>
                <a:tc>
                  <a:txBody>
                    <a:bodyPr/>
                    <a:lstStyle/>
                    <a:p>
                      <a:r>
                        <a:rPr lang="is-IS" dirty="0" smtClean="0"/>
                        <a:t>200.000</a:t>
                      </a:r>
                      <a:endParaRPr lang="is-IS" dirty="0"/>
                    </a:p>
                  </a:txBody>
                  <a:tcPr/>
                </a:tc>
                <a:tc>
                  <a:txBody>
                    <a:bodyPr/>
                    <a:lstStyle/>
                    <a:p>
                      <a:r>
                        <a:rPr lang="is-IS" dirty="0" smtClean="0"/>
                        <a:t>Vextir </a:t>
                      </a:r>
                      <a:endParaRPr lang="is-IS" dirty="0"/>
                    </a:p>
                  </a:txBody>
                  <a:tcPr/>
                </a:tc>
                <a:tc>
                  <a:txBody>
                    <a:bodyPr/>
                    <a:lstStyle/>
                    <a:p>
                      <a:r>
                        <a:rPr lang="is-IS" dirty="0" smtClean="0"/>
                        <a:t>17.30%</a:t>
                      </a:r>
                      <a:endParaRPr lang="is-IS" dirty="0"/>
                    </a:p>
                  </a:txBody>
                  <a:tcPr/>
                </a:tc>
              </a:tr>
              <a:tr h="370840">
                <a:tc>
                  <a:txBody>
                    <a:bodyPr/>
                    <a:lstStyle/>
                    <a:p>
                      <a:endParaRPr lang="is-IS" dirty="0"/>
                    </a:p>
                  </a:txBody>
                  <a:tcPr/>
                </a:tc>
                <a:tc>
                  <a:txBody>
                    <a:bodyPr/>
                    <a:lstStyle/>
                    <a:p>
                      <a:endParaRPr lang="is-IS"/>
                    </a:p>
                  </a:txBody>
                  <a:tcPr/>
                </a:tc>
                <a:tc>
                  <a:txBody>
                    <a:bodyPr/>
                    <a:lstStyle/>
                    <a:p>
                      <a:r>
                        <a:rPr lang="is-IS" dirty="0" smtClean="0"/>
                        <a:t>Lánshlutfall</a:t>
                      </a:r>
                      <a:endParaRPr lang="is-IS" dirty="0"/>
                    </a:p>
                  </a:txBody>
                  <a:tcPr/>
                </a:tc>
                <a:tc>
                  <a:txBody>
                    <a:bodyPr/>
                    <a:lstStyle/>
                    <a:p>
                      <a:r>
                        <a:rPr lang="is-IS" dirty="0" smtClean="0"/>
                        <a:t>75</a:t>
                      </a:r>
                      <a:r>
                        <a:rPr lang="is-IS" baseline="0" dirty="0" smtClean="0"/>
                        <a:t> %</a:t>
                      </a:r>
                      <a:endParaRPr lang="is-IS" dirty="0"/>
                    </a:p>
                  </a:txBody>
                  <a:tcPr/>
                </a:tc>
              </a:tr>
              <a:tr h="370840">
                <a:tc>
                  <a:txBody>
                    <a:bodyPr/>
                    <a:lstStyle/>
                    <a:p>
                      <a:r>
                        <a:rPr lang="is-IS" dirty="0" smtClean="0"/>
                        <a:t>Mynt</a:t>
                      </a:r>
                      <a:endParaRPr lang="is-IS" dirty="0"/>
                    </a:p>
                  </a:txBody>
                  <a:tcPr/>
                </a:tc>
                <a:tc>
                  <a:txBody>
                    <a:bodyPr/>
                    <a:lstStyle/>
                    <a:p>
                      <a:r>
                        <a:rPr lang="is-IS" dirty="0" smtClean="0"/>
                        <a:t>ISK</a:t>
                      </a:r>
                      <a:endParaRPr lang="is-IS" dirty="0"/>
                    </a:p>
                  </a:txBody>
                  <a:tcPr/>
                </a:tc>
                <a:tc>
                  <a:txBody>
                    <a:bodyPr/>
                    <a:lstStyle/>
                    <a:p>
                      <a:r>
                        <a:rPr lang="is-IS" dirty="0" smtClean="0"/>
                        <a:t>1.greiðsla</a:t>
                      </a:r>
                      <a:endParaRPr lang="is-IS" dirty="0"/>
                    </a:p>
                  </a:txBody>
                  <a:tcPr/>
                </a:tc>
                <a:tc>
                  <a:txBody>
                    <a:bodyPr/>
                    <a:lstStyle/>
                    <a:p>
                      <a:r>
                        <a:rPr lang="is-IS" dirty="0" smtClean="0"/>
                        <a:t>39.632</a:t>
                      </a:r>
                      <a:endParaRPr lang="is-IS" dirty="0"/>
                    </a:p>
                  </a:txBody>
                  <a:tcPr/>
                </a:tc>
              </a:tr>
              <a:tr h="370840">
                <a:tc>
                  <a:txBody>
                    <a:bodyPr/>
                    <a:lstStyle/>
                    <a:p>
                      <a:endParaRPr lang="is-IS"/>
                    </a:p>
                  </a:txBody>
                  <a:tcPr/>
                </a:tc>
                <a:tc>
                  <a:txBody>
                    <a:bodyPr/>
                    <a:lstStyle/>
                    <a:p>
                      <a:endParaRPr lang="is-IS"/>
                    </a:p>
                  </a:txBody>
                  <a:tcPr/>
                </a:tc>
                <a:tc>
                  <a:txBody>
                    <a:bodyPr/>
                    <a:lstStyle/>
                    <a:p>
                      <a:r>
                        <a:rPr lang="is-IS" dirty="0" smtClean="0"/>
                        <a:t>Meðalgreiðsla</a:t>
                      </a:r>
                      <a:endParaRPr lang="is-IS" dirty="0"/>
                    </a:p>
                  </a:txBody>
                  <a:tcPr/>
                </a:tc>
                <a:tc>
                  <a:txBody>
                    <a:bodyPr/>
                    <a:lstStyle/>
                    <a:p>
                      <a:r>
                        <a:rPr lang="is-IS" dirty="0" smtClean="0"/>
                        <a:t>30.328</a:t>
                      </a:r>
                      <a:endParaRPr lang="is-IS" dirty="0"/>
                    </a:p>
                  </a:txBody>
                  <a:tcPr/>
                </a:tc>
              </a:tr>
            </a:tbl>
          </a:graphicData>
        </a:graphic>
      </p:graphicFrame>
      <p:sp>
        <p:nvSpPr>
          <p:cNvPr id="4" name="Date Placeholder 3"/>
          <p:cNvSpPr>
            <a:spLocks noGrp="1"/>
          </p:cNvSpPr>
          <p:nvPr>
            <p:ph type="dt" sz="half" idx="10"/>
          </p:nvPr>
        </p:nvSpPr>
        <p:spPr/>
        <p:txBody>
          <a:bodyPr/>
          <a:lstStyle/>
          <a:p>
            <a:r>
              <a:rPr lang="is-IS" smtClean="0"/>
              <a:t>14.11.2007</a:t>
            </a:r>
            <a:endParaRPr lang="is-IS"/>
          </a:p>
        </p:txBody>
      </p:sp>
      <p:sp>
        <p:nvSpPr>
          <p:cNvPr id="5" name="Slide Number Placeholder 4"/>
          <p:cNvSpPr>
            <a:spLocks noGrp="1"/>
          </p:cNvSpPr>
          <p:nvPr>
            <p:ph type="sldNum" sz="quarter" idx="12"/>
          </p:nvPr>
        </p:nvSpPr>
        <p:spPr/>
        <p:txBody>
          <a:bodyPr/>
          <a:lstStyle/>
          <a:p>
            <a:fld id="{7F884BA5-99AA-4BE6-8B0B-79D3AC0B3156}" type="slidenum">
              <a:rPr lang="is-IS" smtClean="0"/>
              <a:pPr/>
              <a:t>13</a:t>
            </a:fld>
            <a:endParaRPr lang="is-IS"/>
          </a:p>
        </p:txBody>
      </p:sp>
      <p:sp>
        <p:nvSpPr>
          <p:cNvPr id="6" name="Footer Placeholder 5"/>
          <p:cNvSpPr>
            <a:spLocks noGrp="1"/>
          </p:cNvSpPr>
          <p:nvPr>
            <p:ph type="ftr" sz="quarter" idx="11"/>
          </p:nvPr>
        </p:nvSpPr>
        <p:spPr/>
        <p:txBody>
          <a:bodyPr/>
          <a:lstStyle/>
          <a:p>
            <a:r>
              <a:rPr lang="is-IS" smtClean="0"/>
              <a:t>Einar ,Hrafnkell, Róbert A &amp; Róber R</a:t>
            </a:r>
            <a:endParaRPr lang="is-IS"/>
          </a:p>
        </p:txBody>
      </p:sp>
    </p:spTree>
  </p:cSld>
  <p:clrMapOvr>
    <a:masterClrMapping/>
  </p:clrMapOvr>
  <p:transition spd="med" advTm="20000">
    <p:newsflash/>
    <p:sndAc>
      <p:stSnd>
        <p:snd r:embed="rId2" name="typ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Sérstakar Þakkir</a:t>
            </a:r>
            <a:endParaRPr lang="is-IS" dirty="0"/>
          </a:p>
        </p:txBody>
      </p:sp>
      <p:sp>
        <p:nvSpPr>
          <p:cNvPr id="3" name="Content Placeholder 2"/>
          <p:cNvSpPr>
            <a:spLocks noGrp="1"/>
          </p:cNvSpPr>
          <p:nvPr>
            <p:ph idx="1"/>
          </p:nvPr>
        </p:nvSpPr>
        <p:spPr/>
        <p:txBody>
          <a:bodyPr/>
          <a:lstStyle/>
          <a:p>
            <a:r>
              <a:rPr lang="is-IS" dirty="0" smtClean="0"/>
              <a:t>Glitnir </a:t>
            </a:r>
          </a:p>
          <a:p>
            <a:r>
              <a:rPr lang="is-IS" dirty="0" smtClean="0"/>
              <a:t>Sp Fjármögnun</a:t>
            </a:r>
          </a:p>
          <a:p>
            <a:r>
              <a:rPr lang="is-IS" dirty="0" smtClean="0"/>
              <a:t>Rannveig Þórisdóttir Hjá Lögreglunni</a:t>
            </a:r>
            <a:endParaRPr lang="is-IS" dirty="0"/>
          </a:p>
        </p:txBody>
      </p:sp>
      <p:sp>
        <p:nvSpPr>
          <p:cNvPr id="4" name="Date Placeholder 3"/>
          <p:cNvSpPr>
            <a:spLocks noGrp="1"/>
          </p:cNvSpPr>
          <p:nvPr>
            <p:ph type="dt" sz="half" idx="10"/>
          </p:nvPr>
        </p:nvSpPr>
        <p:spPr/>
        <p:txBody>
          <a:bodyPr/>
          <a:lstStyle/>
          <a:p>
            <a:r>
              <a:rPr lang="is-IS" smtClean="0"/>
              <a:t>14.11.2007</a:t>
            </a:r>
            <a:endParaRPr lang="is-IS"/>
          </a:p>
        </p:txBody>
      </p:sp>
      <p:sp>
        <p:nvSpPr>
          <p:cNvPr id="5" name="Slide Number Placeholder 4"/>
          <p:cNvSpPr>
            <a:spLocks noGrp="1"/>
          </p:cNvSpPr>
          <p:nvPr>
            <p:ph type="sldNum" sz="quarter" idx="12"/>
          </p:nvPr>
        </p:nvSpPr>
        <p:spPr/>
        <p:txBody>
          <a:bodyPr/>
          <a:lstStyle/>
          <a:p>
            <a:fld id="{7F884BA5-99AA-4BE6-8B0B-79D3AC0B3156}" type="slidenum">
              <a:rPr lang="is-IS" smtClean="0"/>
              <a:pPr/>
              <a:t>14</a:t>
            </a:fld>
            <a:endParaRPr lang="is-IS"/>
          </a:p>
        </p:txBody>
      </p:sp>
      <p:sp>
        <p:nvSpPr>
          <p:cNvPr id="6" name="Footer Placeholder 5"/>
          <p:cNvSpPr>
            <a:spLocks noGrp="1"/>
          </p:cNvSpPr>
          <p:nvPr>
            <p:ph type="ftr" sz="quarter" idx="11"/>
          </p:nvPr>
        </p:nvSpPr>
        <p:spPr/>
        <p:txBody>
          <a:bodyPr/>
          <a:lstStyle/>
          <a:p>
            <a:r>
              <a:rPr lang="is-IS" smtClean="0"/>
              <a:t>Einar ,Hrafnkell, Róbert A &amp; Róber R</a:t>
            </a:r>
            <a:endParaRPr lang="is-IS"/>
          </a:p>
        </p:txBody>
      </p:sp>
    </p:spTree>
  </p:cSld>
  <p:clrMapOvr>
    <a:masterClrMapping/>
  </p:clrMapOvr>
  <p:transition spd="med" advTm="20000">
    <p:newsflash/>
    <p:sndAc>
      <p:stSnd>
        <p:snd r:embed="rId2" name="typ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Lánaupplýsingar 		Glitnir</a:t>
            </a:r>
            <a:endParaRPr lang="is-IS" dirty="0"/>
          </a:p>
        </p:txBody>
      </p:sp>
      <p:sp>
        <p:nvSpPr>
          <p:cNvPr id="5" name="Content Placeholder 4"/>
          <p:cNvSpPr>
            <a:spLocks noGrp="1"/>
          </p:cNvSpPr>
          <p:nvPr>
            <p:ph idx="1"/>
          </p:nvPr>
        </p:nvSpPr>
        <p:spPr/>
        <p:txBody>
          <a:bodyPr>
            <a:normAutofit fontScale="62500" lnSpcReduction="20000"/>
          </a:bodyPr>
          <a:lstStyle/>
          <a:p>
            <a:r>
              <a:rPr lang="is-IS" b="1" dirty="0" smtClean="0"/>
              <a:t>Bílalán:</a:t>
            </a:r>
          </a:p>
          <a:p>
            <a:r>
              <a:rPr lang="is-IS" dirty="0" smtClean="0"/>
              <a:t>Í bílaláni felst að Glitnir Fjármögnun veitir lán fyrir kaupunum með veðskuldabréfi. Þú kaupir bílinn eða ferðavagninn og ert skráður eigandi hans frá upphafi. Sem tryggingu fyrir láninu hefur Glitnir Fjármögnun fyrsta veðrétt í bílnum eða ferðavagninum.</a:t>
            </a:r>
          </a:p>
          <a:p>
            <a:r>
              <a:rPr lang="is-IS" b="1" dirty="0" smtClean="0"/>
              <a:t>Helstu kostir bílaláns Glitnis Fjármögnunar</a:t>
            </a:r>
          </a:p>
          <a:p>
            <a:r>
              <a:rPr lang="is-IS" dirty="0" smtClean="0"/>
              <a:t>Allt að 75% fjármögnun </a:t>
            </a:r>
          </a:p>
          <a:p>
            <a:r>
              <a:rPr lang="is-IS" dirty="0" smtClean="0"/>
              <a:t>Lánstími er allt að 7 ár </a:t>
            </a:r>
          </a:p>
          <a:p>
            <a:r>
              <a:rPr lang="is-IS" dirty="0" smtClean="0"/>
              <a:t>Allt að 50% afsláttur af lántökugjöldum fyrir Vildarvini Glitnis Fjármögnunar </a:t>
            </a:r>
          </a:p>
          <a:p>
            <a:r>
              <a:rPr lang="is-IS" dirty="0" smtClean="0"/>
              <a:t>Hægt er að greiða inn á lánið eða greiða það upp hvenær sem er </a:t>
            </a:r>
          </a:p>
          <a:p>
            <a:r>
              <a:rPr lang="is-IS" dirty="0" smtClean="0"/>
              <a:t>Ef þú kýst að skipta út bílnum eða ferðavagninum á samningstímanum geturðu sameinað eldri samning og nýjan </a:t>
            </a:r>
          </a:p>
          <a:p>
            <a:endParaRPr lang="is-IS" dirty="0"/>
          </a:p>
        </p:txBody>
      </p:sp>
      <p:sp>
        <p:nvSpPr>
          <p:cNvPr id="4" name="Date Placeholder 3"/>
          <p:cNvSpPr>
            <a:spLocks noGrp="1"/>
          </p:cNvSpPr>
          <p:nvPr>
            <p:ph type="dt" sz="half" idx="10"/>
          </p:nvPr>
        </p:nvSpPr>
        <p:spPr/>
        <p:txBody>
          <a:bodyPr/>
          <a:lstStyle/>
          <a:p>
            <a:r>
              <a:rPr lang="is-IS" smtClean="0"/>
              <a:t>14.11.2007</a:t>
            </a:r>
            <a:endParaRPr lang="is-IS"/>
          </a:p>
        </p:txBody>
      </p:sp>
      <p:sp>
        <p:nvSpPr>
          <p:cNvPr id="6" name="Slide Number Placeholder 5"/>
          <p:cNvSpPr>
            <a:spLocks noGrp="1"/>
          </p:cNvSpPr>
          <p:nvPr>
            <p:ph type="sldNum" sz="quarter" idx="12"/>
          </p:nvPr>
        </p:nvSpPr>
        <p:spPr/>
        <p:txBody>
          <a:bodyPr/>
          <a:lstStyle/>
          <a:p>
            <a:fld id="{7F884BA5-99AA-4BE6-8B0B-79D3AC0B3156}" type="slidenum">
              <a:rPr lang="is-IS" smtClean="0"/>
              <a:pPr/>
              <a:t>2</a:t>
            </a:fld>
            <a:endParaRPr lang="is-IS"/>
          </a:p>
        </p:txBody>
      </p:sp>
      <p:sp>
        <p:nvSpPr>
          <p:cNvPr id="7" name="Footer Placeholder 6"/>
          <p:cNvSpPr>
            <a:spLocks noGrp="1"/>
          </p:cNvSpPr>
          <p:nvPr>
            <p:ph type="ftr" sz="quarter" idx="11"/>
          </p:nvPr>
        </p:nvSpPr>
        <p:spPr/>
        <p:txBody>
          <a:bodyPr/>
          <a:lstStyle/>
          <a:p>
            <a:r>
              <a:rPr lang="is-IS" dirty="0" smtClean="0"/>
              <a:t>Einar ,Hrafnkell, Róbert A &amp; Róber R</a:t>
            </a:r>
            <a:endParaRPr lang="is-IS" dirty="0"/>
          </a:p>
        </p:txBody>
      </p:sp>
    </p:spTree>
  </p:cSld>
  <p:clrMapOvr>
    <a:masterClrMapping/>
  </p:clrMapOvr>
  <p:transition spd="med" advTm="20000">
    <p:strips dir="rd"/>
    <p:sndAc>
      <p:stSnd>
        <p:snd r:embed="rId3" name="typ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down)">
                                      <p:cBhvr>
                                        <p:cTn id="42" dur="500"/>
                                        <p:tgtEl>
                                          <p:spTgt spid="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Lánaupplýsingar 		Glitnir</a:t>
            </a:r>
            <a:endParaRPr lang="is-IS" dirty="0"/>
          </a:p>
        </p:txBody>
      </p:sp>
      <p:sp>
        <p:nvSpPr>
          <p:cNvPr id="3" name="Content Placeholder 2"/>
          <p:cNvSpPr>
            <a:spLocks noGrp="1"/>
          </p:cNvSpPr>
          <p:nvPr>
            <p:ph sz="half" idx="1"/>
          </p:nvPr>
        </p:nvSpPr>
        <p:spPr/>
        <p:txBody>
          <a:bodyPr>
            <a:normAutofit fontScale="92500" lnSpcReduction="10000"/>
          </a:bodyPr>
          <a:lstStyle/>
          <a:p>
            <a:r>
              <a:rPr lang="is-IS" b="1" dirty="0" smtClean="0"/>
              <a:t>Fyrir notaða bíla jafnt sem nýja</a:t>
            </a:r>
          </a:p>
          <a:p>
            <a:r>
              <a:rPr lang="is-IS" dirty="0" smtClean="0"/>
              <a:t>Lán til kaupa á nýjum bílum og ferðavögnum bjóðast til allt að 7 ára. Fyrir notaða bíla eða vagna gildir að samanlagt má aldur bíls eða vagns og lánstími má mest vera 7 ár. Lánað er til kaupa á notuðum bíl að lágmarki  600.000.kr</a:t>
            </a:r>
          </a:p>
          <a:p>
            <a:endParaRPr lang="is-IS" dirty="0"/>
          </a:p>
        </p:txBody>
      </p:sp>
      <p:pic>
        <p:nvPicPr>
          <p:cNvPr id="8" name="Content Placeholder 7" descr="Glitnir-minna.jpg"/>
          <p:cNvPicPr>
            <a:picLocks noGrp="1" noChangeAspect="1"/>
          </p:cNvPicPr>
          <p:nvPr>
            <p:ph sz="half" idx="2"/>
          </p:nvPr>
        </p:nvPicPr>
        <p:blipFill>
          <a:blip r:embed="rId4"/>
          <a:stretch>
            <a:fillRect/>
          </a:stretch>
        </p:blipFill>
        <p:spPr>
          <a:xfrm>
            <a:off x="4786314" y="3500438"/>
            <a:ext cx="3900486" cy="1406732"/>
          </a:xfrm>
        </p:spPr>
      </p:pic>
      <p:sp>
        <p:nvSpPr>
          <p:cNvPr id="5" name="Date Placeholder 4"/>
          <p:cNvSpPr>
            <a:spLocks noGrp="1"/>
          </p:cNvSpPr>
          <p:nvPr>
            <p:ph type="dt" sz="half" idx="10"/>
          </p:nvPr>
        </p:nvSpPr>
        <p:spPr/>
        <p:txBody>
          <a:bodyPr/>
          <a:lstStyle/>
          <a:p>
            <a:r>
              <a:rPr lang="is-IS" smtClean="0"/>
              <a:t>14.11.2007</a:t>
            </a:r>
            <a:endParaRPr lang="is-IS"/>
          </a:p>
        </p:txBody>
      </p:sp>
      <p:sp>
        <p:nvSpPr>
          <p:cNvPr id="6" name="Slide Number Placeholder 5"/>
          <p:cNvSpPr>
            <a:spLocks noGrp="1"/>
          </p:cNvSpPr>
          <p:nvPr>
            <p:ph type="sldNum" sz="quarter" idx="12"/>
          </p:nvPr>
        </p:nvSpPr>
        <p:spPr/>
        <p:txBody>
          <a:bodyPr/>
          <a:lstStyle/>
          <a:p>
            <a:fld id="{7F884BA5-99AA-4BE6-8B0B-79D3AC0B3156}" type="slidenum">
              <a:rPr lang="is-IS" smtClean="0"/>
              <a:pPr/>
              <a:t>3</a:t>
            </a:fld>
            <a:endParaRPr lang="is-IS"/>
          </a:p>
        </p:txBody>
      </p:sp>
      <p:sp>
        <p:nvSpPr>
          <p:cNvPr id="7" name="Footer Placeholder 6"/>
          <p:cNvSpPr>
            <a:spLocks noGrp="1"/>
          </p:cNvSpPr>
          <p:nvPr>
            <p:ph type="ftr" sz="quarter" idx="11"/>
          </p:nvPr>
        </p:nvSpPr>
        <p:spPr/>
        <p:txBody>
          <a:bodyPr/>
          <a:lstStyle/>
          <a:p>
            <a:r>
              <a:rPr lang="is-IS" smtClean="0"/>
              <a:t>Einar ,Hrafnkell, Róbert A &amp; Róber R</a:t>
            </a:r>
            <a:endParaRPr lang="is-IS"/>
          </a:p>
        </p:txBody>
      </p:sp>
    </p:spTree>
  </p:cSld>
  <p:clrMapOvr>
    <a:masterClrMapping/>
  </p:clrMapOvr>
  <p:transition spd="med" advTm="20000">
    <p:newsflash/>
    <p:sndAc>
      <p:stSnd>
        <p:snd r:embed="rId3" name="typ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Lánaupplýsingar 		Glitnir</a:t>
            </a:r>
            <a:endParaRPr lang="is-IS" dirty="0"/>
          </a:p>
        </p:txBody>
      </p:sp>
      <p:sp>
        <p:nvSpPr>
          <p:cNvPr id="3" name="Content Placeholder 2"/>
          <p:cNvSpPr>
            <a:spLocks noGrp="1"/>
          </p:cNvSpPr>
          <p:nvPr>
            <p:ph idx="1"/>
          </p:nvPr>
        </p:nvSpPr>
        <p:spPr>
          <a:xfrm>
            <a:off x="457200" y="1882808"/>
            <a:ext cx="7043758" cy="3332142"/>
          </a:xfrm>
        </p:spPr>
        <p:txBody>
          <a:bodyPr>
            <a:normAutofit fontScale="92500" lnSpcReduction="10000"/>
          </a:bodyPr>
          <a:lstStyle/>
          <a:p>
            <a:r>
              <a:rPr lang="is-IS" sz="2800" b="1" dirty="0" smtClean="0"/>
              <a:t>Sveigjanlegt lán</a:t>
            </a:r>
          </a:p>
          <a:p>
            <a:r>
              <a:rPr lang="is-IS" sz="2800" dirty="0" smtClean="0"/>
              <a:t>Hægt er að greiða inn á lánið eða greiða það upp hvenær sem er á lánstímanum og gerir slíkur sveigjanleiki lánstöku fyrir námsmenn auðveldari. Aukagreiðslur dragast beint frá höfuðstól. Enginn aukakostnaður fylgir uppgreiðslu.</a:t>
            </a:r>
          </a:p>
          <a:p>
            <a:endParaRPr lang="is-IS" sz="2800" dirty="0"/>
          </a:p>
        </p:txBody>
      </p:sp>
      <p:pic>
        <p:nvPicPr>
          <p:cNvPr id="5" name="Picture 4" descr="Glitnir-minna.jpg"/>
          <p:cNvPicPr>
            <a:picLocks noChangeAspect="1"/>
          </p:cNvPicPr>
          <p:nvPr/>
        </p:nvPicPr>
        <p:blipFill>
          <a:blip r:embed="rId4"/>
          <a:stretch>
            <a:fillRect/>
          </a:stretch>
        </p:blipFill>
        <p:spPr>
          <a:xfrm>
            <a:off x="4929190" y="4572008"/>
            <a:ext cx="3786214" cy="1728295"/>
          </a:xfrm>
          <a:prstGeom prst="rect">
            <a:avLst/>
          </a:prstGeom>
        </p:spPr>
      </p:pic>
      <p:sp>
        <p:nvSpPr>
          <p:cNvPr id="6" name="Date Placeholder 5"/>
          <p:cNvSpPr>
            <a:spLocks noGrp="1"/>
          </p:cNvSpPr>
          <p:nvPr>
            <p:ph type="dt" sz="half" idx="10"/>
          </p:nvPr>
        </p:nvSpPr>
        <p:spPr/>
        <p:txBody>
          <a:bodyPr/>
          <a:lstStyle/>
          <a:p>
            <a:r>
              <a:rPr lang="is-IS" smtClean="0"/>
              <a:t>14.11.2007</a:t>
            </a:r>
            <a:endParaRPr lang="is-IS"/>
          </a:p>
        </p:txBody>
      </p:sp>
      <p:sp>
        <p:nvSpPr>
          <p:cNvPr id="7" name="Slide Number Placeholder 6"/>
          <p:cNvSpPr>
            <a:spLocks noGrp="1"/>
          </p:cNvSpPr>
          <p:nvPr>
            <p:ph type="sldNum" sz="quarter" idx="12"/>
          </p:nvPr>
        </p:nvSpPr>
        <p:spPr/>
        <p:txBody>
          <a:bodyPr/>
          <a:lstStyle/>
          <a:p>
            <a:fld id="{7F884BA5-99AA-4BE6-8B0B-79D3AC0B3156}" type="slidenum">
              <a:rPr lang="is-IS" smtClean="0"/>
              <a:pPr/>
              <a:t>4</a:t>
            </a:fld>
            <a:endParaRPr lang="is-IS"/>
          </a:p>
        </p:txBody>
      </p:sp>
      <p:sp>
        <p:nvSpPr>
          <p:cNvPr id="8" name="Footer Placeholder 7"/>
          <p:cNvSpPr>
            <a:spLocks noGrp="1"/>
          </p:cNvSpPr>
          <p:nvPr>
            <p:ph type="ftr" sz="quarter" idx="11"/>
          </p:nvPr>
        </p:nvSpPr>
        <p:spPr/>
        <p:txBody>
          <a:bodyPr/>
          <a:lstStyle/>
          <a:p>
            <a:r>
              <a:rPr lang="is-IS" smtClean="0"/>
              <a:t>Einar ,Hrafnkell, Róbert A &amp; Róber R</a:t>
            </a:r>
            <a:endParaRPr lang="is-IS"/>
          </a:p>
        </p:txBody>
      </p:sp>
    </p:spTree>
  </p:cSld>
  <p:clrMapOvr>
    <a:masterClrMapping/>
  </p:clrMapOvr>
  <p:transition spd="med" advTm="20000">
    <p:newsflash/>
    <p:sndAc>
      <p:stSnd>
        <p:snd r:embed="rId3" name="typ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Sp. Fjármögnun</a:t>
            </a:r>
            <a:endParaRPr lang="is-IS" dirty="0"/>
          </a:p>
        </p:txBody>
      </p:sp>
      <p:sp>
        <p:nvSpPr>
          <p:cNvPr id="3" name="Text Placeholder 2"/>
          <p:cNvSpPr>
            <a:spLocks noGrp="1"/>
          </p:cNvSpPr>
          <p:nvPr>
            <p:ph type="body" idx="1"/>
          </p:nvPr>
        </p:nvSpPr>
        <p:spPr>
          <a:xfrm>
            <a:off x="285720" y="1714488"/>
            <a:ext cx="7119958" cy="4581546"/>
          </a:xfrm>
        </p:spPr>
        <p:txBody>
          <a:bodyPr>
            <a:normAutofit/>
          </a:bodyPr>
          <a:lstStyle/>
          <a:p>
            <a:r>
              <a:rPr lang="is-IS" sz="2400" b="1" dirty="0" smtClean="0"/>
              <a:t>Allt að 75% láni hjá Sp Fjármögnun</a:t>
            </a:r>
          </a:p>
          <a:p>
            <a:r>
              <a:rPr lang="is-IS" dirty="0" smtClean="0"/>
              <a:t>Þú átt kost á SP-bílaláni sem nemur allt að 75% af kaupverði. Með SP-bílaláni geturðu fengið veglegan staðgreiðsluafslátt hjá þeim sem selur þér bílinn.</a:t>
            </a:r>
          </a:p>
          <a:p>
            <a:r>
              <a:rPr lang="is-IS" sz="2400" b="1" dirty="0" smtClean="0"/>
              <a:t>Lán í Allt að 7 ár</a:t>
            </a:r>
            <a:r>
              <a:rPr lang="is-IS" dirty="0" smtClean="0"/>
              <a:t/>
            </a:r>
            <a:br>
              <a:rPr lang="is-IS" dirty="0" smtClean="0"/>
            </a:br>
            <a:r>
              <a:rPr lang="is-IS" dirty="0" smtClean="0"/>
              <a:t>Með SP-bílaláni gefst þér kostur á að kaupa nýjan bíl með láni til allt að sjö ára. Ef þú kaupir notaðan bíl getur samanlagður lánstími og aldur bílsins verið allt að sjö ár.</a:t>
            </a:r>
          </a:p>
        </p:txBody>
      </p:sp>
      <p:pic>
        <p:nvPicPr>
          <p:cNvPr id="5" name="Picture 4" descr="splogin.gif"/>
          <p:cNvPicPr>
            <a:picLocks noChangeAspect="1"/>
          </p:cNvPicPr>
          <p:nvPr/>
        </p:nvPicPr>
        <p:blipFill>
          <a:blip r:embed="rId4"/>
          <a:stretch>
            <a:fillRect/>
          </a:stretch>
        </p:blipFill>
        <p:spPr>
          <a:xfrm>
            <a:off x="5643570" y="5057062"/>
            <a:ext cx="2786082" cy="1554553"/>
          </a:xfrm>
          <a:prstGeom prst="rect">
            <a:avLst/>
          </a:prstGeom>
        </p:spPr>
      </p:pic>
      <p:sp>
        <p:nvSpPr>
          <p:cNvPr id="6" name="Date Placeholder 5"/>
          <p:cNvSpPr>
            <a:spLocks noGrp="1"/>
          </p:cNvSpPr>
          <p:nvPr>
            <p:ph type="dt" sz="half" idx="10"/>
          </p:nvPr>
        </p:nvSpPr>
        <p:spPr/>
        <p:txBody>
          <a:bodyPr/>
          <a:lstStyle/>
          <a:p>
            <a:r>
              <a:rPr lang="is-IS" smtClean="0"/>
              <a:t>14.11.2007</a:t>
            </a:r>
            <a:endParaRPr lang="is-IS"/>
          </a:p>
        </p:txBody>
      </p:sp>
      <p:sp>
        <p:nvSpPr>
          <p:cNvPr id="7" name="Slide Number Placeholder 6"/>
          <p:cNvSpPr>
            <a:spLocks noGrp="1"/>
          </p:cNvSpPr>
          <p:nvPr>
            <p:ph type="sldNum" sz="quarter" idx="12"/>
          </p:nvPr>
        </p:nvSpPr>
        <p:spPr/>
        <p:txBody>
          <a:bodyPr/>
          <a:lstStyle/>
          <a:p>
            <a:fld id="{7F884BA5-99AA-4BE6-8B0B-79D3AC0B3156}" type="slidenum">
              <a:rPr lang="is-IS" smtClean="0"/>
              <a:pPr/>
              <a:t>5</a:t>
            </a:fld>
            <a:endParaRPr lang="is-IS"/>
          </a:p>
        </p:txBody>
      </p:sp>
      <p:sp>
        <p:nvSpPr>
          <p:cNvPr id="8" name="Footer Placeholder 7"/>
          <p:cNvSpPr>
            <a:spLocks noGrp="1"/>
          </p:cNvSpPr>
          <p:nvPr>
            <p:ph type="ftr" sz="quarter" idx="11"/>
          </p:nvPr>
        </p:nvSpPr>
        <p:spPr/>
        <p:txBody>
          <a:bodyPr/>
          <a:lstStyle/>
          <a:p>
            <a:r>
              <a:rPr lang="is-IS" smtClean="0"/>
              <a:t>Einar ,Hrafnkell, Róbert A &amp; Róber R</a:t>
            </a:r>
            <a:endParaRPr lang="is-IS"/>
          </a:p>
        </p:txBody>
      </p:sp>
    </p:spTree>
  </p:cSld>
  <p:clrMapOvr>
    <a:masterClrMapping/>
  </p:clrMapOvr>
  <p:transition spd="med" advTm="20000">
    <p:newsflash/>
    <p:sndAc>
      <p:stSnd>
        <p:snd r:embed="rId3" name="typ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Sp. Fjármögnun</a:t>
            </a:r>
            <a:endParaRPr lang="is-IS" dirty="0"/>
          </a:p>
        </p:txBody>
      </p:sp>
      <p:sp>
        <p:nvSpPr>
          <p:cNvPr id="3" name="Text Placeholder 2"/>
          <p:cNvSpPr>
            <a:spLocks noGrp="1"/>
          </p:cNvSpPr>
          <p:nvPr>
            <p:ph type="body" idx="1"/>
          </p:nvPr>
        </p:nvSpPr>
        <p:spPr>
          <a:xfrm>
            <a:off x="381000" y="1633536"/>
            <a:ext cx="6262702" cy="4224356"/>
          </a:xfrm>
        </p:spPr>
        <p:txBody>
          <a:bodyPr>
            <a:normAutofit/>
          </a:bodyPr>
          <a:lstStyle/>
          <a:p>
            <a:r>
              <a:rPr lang="is-IS" sz="2400" b="1" dirty="0" smtClean="0"/>
              <a:t>SKILYRÐI</a:t>
            </a:r>
            <a:br>
              <a:rPr lang="is-IS" sz="2400" b="1" dirty="0" smtClean="0"/>
            </a:br>
            <a:r>
              <a:rPr lang="is-IS" sz="2400" dirty="0" smtClean="0"/>
              <a:t>Skilyrði fyrir bílaláni er að lántaki þarf að vera orðinn 18 ára og bíllinn þarf að vera ábyrgðar og kaskótryggður á lánstímanum.  Ef umsækjandi er undir 25 ára aldri og/eða er ekki fasteignaeigandi er óskað eftir ábyrgðarmanni. Ný lán eru ekki veitt vegna kaupa á bílum sem eru orðnir eldri en 4 ára.</a:t>
            </a:r>
            <a:endParaRPr lang="is-IS" sz="2400" dirty="0"/>
          </a:p>
        </p:txBody>
      </p:sp>
      <p:pic>
        <p:nvPicPr>
          <p:cNvPr id="4" name="Picture 3" descr="splogin.gif"/>
          <p:cNvPicPr>
            <a:picLocks noChangeAspect="1"/>
          </p:cNvPicPr>
          <p:nvPr/>
        </p:nvPicPr>
        <p:blipFill>
          <a:blip r:embed="rId4"/>
          <a:stretch>
            <a:fillRect/>
          </a:stretch>
        </p:blipFill>
        <p:spPr>
          <a:xfrm>
            <a:off x="5643570" y="5057062"/>
            <a:ext cx="2786082" cy="1554553"/>
          </a:xfrm>
          <a:prstGeom prst="rect">
            <a:avLst/>
          </a:prstGeom>
        </p:spPr>
      </p:pic>
      <p:sp>
        <p:nvSpPr>
          <p:cNvPr id="5" name="Date Placeholder 4"/>
          <p:cNvSpPr>
            <a:spLocks noGrp="1"/>
          </p:cNvSpPr>
          <p:nvPr>
            <p:ph type="dt" sz="half" idx="10"/>
          </p:nvPr>
        </p:nvSpPr>
        <p:spPr/>
        <p:txBody>
          <a:bodyPr/>
          <a:lstStyle/>
          <a:p>
            <a:r>
              <a:rPr lang="is-IS" smtClean="0"/>
              <a:t>14.11.2007</a:t>
            </a:r>
            <a:endParaRPr lang="is-IS"/>
          </a:p>
        </p:txBody>
      </p:sp>
      <p:sp>
        <p:nvSpPr>
          <p:cNvPr id="6" name="Slide Number Placeholder 5"/>
          <p:cNvSpPr>
            <a:spLocks noGrp="1"/>
          </p:cNvSpPr>
          <p:nvPr>
            <p:ph type="sldNum" sz="quarter" idx="12"/>
          </p:nvPr>
        </p:nvSpPr>
        <p:spPr/>
        <p:txBody>
          <a:bodyPr/>
          <a:lstStyle/>
          <a:p>
            <a:fld id="{7F884BA5-99AA-4BE6-8B0B-79D3AC0B3156}" type="slidenum">
              <a:rPr lang="is-IS" smtClean="0"/>
              <a:pPr/>
              <a:t>6</a:t>
            </a:fld>
            <a:endParaRPr lang="is-IS"/>
          </a:p>
        </p:txBody>
      </p:sp>
      <p:sp>
        <p:nvSpPr>
          <p:cNvPr id="7" name="Footer Placeholder 6"/>
          <p:cNvSpPr>
            <a:spLocks noGrp="1"/>
          </p:cNvSpPr>
          <p:nvPr>
            <p:ph type="ftr" sz="quarter" idx="11"/>
          </p:nvPr>
        </p:nvSpPr>
        <p:spPr/>
        <p:txBody>
          <a:bodyPr/>
          <a:lstStyle/>
          <a:p>
            <a:r>
              <a:rPr lang="is-IS" smtClean="0"/>
              <a:t>Einar ,Hrafnkell, Róbert A &amp; Róber R</a:t>
            </a:r>
            <a:endParaRPr lang="is-IS"/>
          </a:p>
        </p:txBody>
      </p:sp>
    </p:spTree>
  </p:cSld>
  <p:clrMapOvr>
    <a:masterClrMapping/>
  </p:clrMapOvr>
  <p:transition spd="med" advTm="20000">
    <p:newsflash/>
    <p:sndAc>
      <p:stSnd>
        <p:snd r:embed="rId3" name="typ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s-IS" dirty="0" smtClean="0"/>
              <a:t>Fjöldi Banalysa  síðustu 3 árin</a:t>
            </a:r>
            <a:br>
              <a:rPr lang="is-IS" dirty="0" smtClean="0"/>
            </a:br>
            <a:r>
              <a:rPr lang="is-IS" dirty="0" smtClean="0"/>
              <a:t>2007 = 7	2006=28	2005=16</a:t>
            </a:r>
            <a:br>
              <a:rPr lang="is-IS" dirty="0" smtClean="0"/>
            </a:br>
            <a:endParaRPr lang="is-IS" dirty="0"/>
          </a:p>
        </p:txBody>
      </p:sp>
      <p:graphicFrame>
        <p:nvGraphicFramePr>
          <p:cNvPr id="8" name="Content Placeholder 7"/>
          <p:cNvGraphicFramePr>
            <a:graphicFrameLocks noGrp="1"/>
          </p:cNvGraphicFramePr>
          <p:nvPr>
            <p:ph idx="1"/>
          </p:nvPr>
        </p:nvGraphicFramePr>
        <p:xfrm>
          <a:off x="500034" y="1928802"/>
          <a:ext cx="8229600" cy="4572000"/>
        </p:xfrm>
        <a:graphic>
          <a:graphicData uri="http://schemas.openxmlformats.org/drawingml/2006/chart">
            <c:chart xmlns:c="http://schemas.openxmlformats.org/drawingml/2006/chart" xmlns:r="http://schemas.openxmlformats.org/officeDocument/2006/relationships" r:id="rId4"/>
          </a:graphicData>
        </a:graphic>
      </p:graphicFrame>
      <p:sp>
        <p:nvSpPr>
          <p:cNvPr id="9" name="Date Placeholder 8"/>
          <p:cNvSpPr>
            <a:spLocks noGrp="1"/>
          </p:cNvSpPr>
          <p:nvPr>
            <p:ph type="dt" sz="half" idx="10"/>
          </p:nvPr>
        </p:nvSpPr>
        <p:spPr/>
        <p:txBody>
          <a:bodyPr/>
          <a:lstStyle/>
          <a:p>
            <a:r>
              <a:rPr lang="is-IS" smtClean="0"/>
              <a:t>14.11.2007</a:t>
            </a:r>
            <a:endParaRPr lang="is-IS"/>
          </a:p>
        </p:txBody>
      </p:sp>
      <p:sp>
        <p:nvSpPr>
          <p:cNvPr id="10" name="Slide Number Placeholder 9"/>
          <p:cNvSpPr>
            <a:spLocks noGrp="1"/>
          </p:cNvSpPr>
          <p:nvPr>
            <p:ph type="sldNum" sz="quarter" idx="12"/>
          </p:nvPr>
        </p:nvSpPr>
        <p:spPr/>
        <p:txBody>
          <a:bodyPr/>
          <a:lstStyle/>
          <a:p>
            <a:fld id="{7F884BA5-99AA-4BE6-8B0B-79D3AC0B3156}" type="slidenum">
              <a:rPr lang="is-IS" smtClean="0"/>
              <a:pPr/>
              <a:t>7</a:t>
            </a:fld>
            <a:endParaRPr lang="is-IS"/>
          </a:p>
        </p:txBody>
      </p:sp>
      <p:sp>
        <p:nvSpPr>
          <p:cNvPr id="11" name="Footer Placeholder 10"/>
          <p:cNvSpPr>
            <a:spLocks noGrp="1"/>
          </p:cNvSpPr>
          <p:nvPr>
            <p:ph type="ftr" sz="quarter" idx="11"/>
          </p:nvPr>
        </p:nvSpPr>
        <p:spPr/>
        <p:txBody>
          <a:bodyPr/>
          <a:lstStyle/>
          <a:p>
            <a:r>
              <a:rPr lang="is-IS" smtClean="0"/>
              <a:t>Einar ,Hrafnkell, Róbert A &amp; Róber R</a:t>
            </a:r>
            <a:endParaRPr lang="is-IS"/>
          </a:p>
        </p:txBody>
      </p:sp>
    </p:spTree>
  </p:cSld>
  <p:clrMapOvr>
    <a:masterClrMapping/>
  </p:clrMapOvr>
  <p:transition spd="med" advTm="20000">
    <p:newsflash/>
    <p:sndAc>
      <p:stSnd>
        <p:snd r:embed="rId3" name="typ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graphicEl>
                                              <a:chart seriesIdx="-3" categoryIdx="-3" bldStep="gridLegend"/>
                                            </p:graphicEl>
                                          </p:spTgt>
                                        </p:tgtEl>
                                        <p:attrNameLst>
                                          <p:attrName>style.visibility</p:attrName>
                                        </p:attrNameLst>
                                      </p:cBhvr>
                                      <p:to>
                                        <p:strVal val="visible"/>
                                      </p:to>
                                    </p:set>
                                    <p:animEffect transition="in" filter="fade">
                                      <p:cBhvr>
                                        <p:cTn id="7" dur="2000"/>
                                        <p:tgtEl>
                                          <p:spTgt spid="8">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graphicEl>
                                              <a:chart seriesIdx="0" categoryIdx="-4" bldStep="series"/>
                                            </p:graphicEl>
                                          </p:spTgt>
                                        </p:tgtEl>
                                        <p:attrNameLst>
                                          <p:attrName>style.visibility</p:attrName>
                                        </p:attrNameLst>
                                      </p:cBhvr>
                                      <p:to>
                                        <p:strVal val="visible"/>
                                      </p:to>
                                    </p:set>
                                    <p:animEffect transition="in" filter="fade">
                                      <p:cBhvr>
                                        <p:cTn id="12" dur="2000"/>
                                        <p:tgtEl>
                                          <p:spTgt spid="8">
                                            <p:graphicEl>
                                              <a:chart seriesIdx="0" categoryIdx="-4" bldStep="series"/>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graphicEl>
                                              <a:chart seriesIdx="1" categoryIdx="-4" bldStep="series"/>
                                            </p:graphicEl>
                                          </p:spTgt>
                                        </p:tgtEl>
                                        <p:attrNameLst>
                                          <p:attrName>style.visibility</p:attrName>
                                        </p:attrNameLst>
                                      </p:cBhvr>
                                      <p:to>
                                        <p:strVal val="visible"/>
                                      </p:to>
                                    </p:set>
                                    <p:animEffect transition="in" filter="fade">
                                      <p:cBhvr>
                                        <p:cTn id="17" dur="2000"/>
                                        <p:tgtEl>
                                          <p:spTgt spid="8">
                                            <p:graphicEl>
                                              <a:chart seriesIdx="1" categoryIdx="-4" bldStep="series"/>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graphicEl>
                                              <a:chart seriesIdx="2" categoryIdx="-4" bldStep="series"/>
                                            </p:graphicEl>
                                          </p:spTgt>
                                        </p:tgtEl>
                                        <p:attrNameLst>
                                          <p:attrName>style.visibility</p:attrName>
                                        </p:attrNameLst>
                                      </p:cBhvr>
                                      <p:to>
                                        <p:strVal val="visible"/>
                                      </p:to>
                                    </p:set>
                                    <p:animEffect transition="in" filter="fade">
                                      <p:cBhvr>
                                        <p:cTn id="22" dur="2000"/>
                                        <p:tgtEl>
                                          <p:spTgt spid="8">
                                            <p:graphicEl>
                                              <a:chart seriesIdx="2" categoryIdx="-4" bldStep="series"/>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graphicEl>
                                              <a:chart seriesIdx="3" categoryIdx="-4" bldStep="series"/>
                                            </p:graphicEl>
                                          </p:spTgt>
                                        </p:tgtEl>
                                        <p:attrNameLst>
                                          <p:attrName>style.visibility</p:attrName>
                                        </p:attrNameLst>
                                      </p:cBhvr>
                                      <p:to>
                                        <p:strVal val="visible"/>
                                      </p:to>
                                    </p:set>
                                    <p:animEffect transition="in" filter="fade">
                                      <p:cBhvr>
                                        <p:cTn id="27" dur="2000"/>
                                        <p:tgtEl>
                                          <p:spTgt spid="8">
                                            <p:graphicEl>
                                              <a:chart seriesIdx="3" categoryIdx="-4" bldStep="series"/>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graphicEl>
                                              <a:chart seriesIdx="4" categoryIdx="-4" bldStep="series"/>
                                            </p:graphicEl>
                                          </p:spTgt>
                                        </p:tgtEl>
                                        <p:attrNameLst>
                                          <p:attrName>style.visibility</p:attrName>
                                        </p:attrNameLst>
                                      </p:cBhvr>
                                      <p:to>
                                        <p:strVal val="visible"/>
                                      </p:to>
                                    </p:set>
                                    <p:animEffect transition="in" filter="fade">
                                      <p:cBhvr>
                                        <p:cTn id="32" dur="2000"/>
                                        <p:tgtEl>
                                          <p:spTgt spid="8">
                                            <p:graphicEl>
                                              <a:chart seriesIdx="4" categoryIdx="-4" bldStep="series"/>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graphicEl>
                                              <a:chart seriesIdx="5" categoryIdx="-4" bldStep="series"/>
                                            </p:graphicEl>
                                          </p:spTgt>
                                        </p:tgtEl>
                                        <p:attrNameLst>
                                          <p:attrName>style.visibility</p:attrName>
                                        </p:attrNameLst>
                                      </p:cBhvr>
                                      <p:to>
                                        <p:strVal val="visible"/>
                                      </p:to>
                                    </p:set>
                                    <p:animEffect transition="in" filter="fade">
                                      <p:cBhvr>
                                        <p:cTn id="37" dur="2000"/>
                                        <p:tgtEl>
                                          <p:spTgt spid="8">
                                            <p:graphicEl>
                                              <a:chart seriesIdx="5" categoryIdx="-4" bldStep="series"/>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
                                            <p:graphicEl>
                                              <a:chart seriesIdx="6" categoryIdx="-4" bldStep="series"/>
                                            </p:graphicEl>
                                          </p:spTgt>
                                        </p:tgtEl>
                                        <p:attrNameLst>
                                          <p:attrName>style.visibility</p:attrName>
                                        </p:attrNameLst>
                                      </p:cBhvr>
                                      <p:to>
                                        <p:strVal val="visible"/>
                                      </p:to>
                                    </p:set>
                                    <p:animEffect transition="in" filter="fade">
                                      <p:cBhvr>
                                        <p:cTn id="42" dur="2000"/>
                                        <p:tgtEl>
                                          <p:spTgt spid="8">
                                            <p:graphicEl>
                                              <a:chart seriesIdx="6" categoryIdx="-4" bldStep="series"/>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
                                            <p:graphicEl>
                                              <a:chart seriesIdx="7" categoryIdx="-4" bldStep="series"/>
                                            </p:graphicEl>
                                          </p:spTgt>
                                        </p:tgtEl>
                                        <p:attrNameLst>
                                          <p:attrName>style.visibility</p:attrName>
                                        </p:attrNameLst>
                                      </p:cBhvr>
                                      <p:to>
                                        <p:strVal val="visible"/>
                                      </p:to>
                                    </p:set>
                                    <p:animEffect transition="in" filter="fade">
                                      <p:cBhvr>
                                        <p:cTn id="47" dur="2000"/>
                                        <p:tgtEl>
                                          <p:spTgt spid="8">
                                            <p:graphicEl>
                                              <a:chart seriesIdx="7" categoryIdx="-4" bldStep="series"/>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8">
                                            <p:graphicEl>
                                              <a:chart seriesIdx="8" categoryIdx="-4" bldStep="series"/>
                                            </p:graphicEl>
                                          </p:spTgt>
                                        </p:tgtEl>
                                        <p:attrNameLst>
                                          <p:attrName>style.visibility</p:attrName>
                                        </p:attrNameLst>
                                      </p:cBhvr>
                                      <p:to>
                                        <p:strVal val="visible"/>
                                      </p:to>
                                    </p:set>
                                    <p:animEffect transition="in" filter="fade">
                                      <p:cBhvr>
                                        <p:cTn id="52" dur="2000"/>
                                        <p:tgtEl>
                                          <p:spTgt spid="8">
                                            <p:graphicEl>
                                              <a:chart seriesIdx="8" categoryIdx="-4" bldStep="series"/>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8">
                                            <p:graphicEl>
                                              <a:chart seriesIdx="9" categoryIdx="-4" bldStep="series"/>
                                            </p:graphicEl>
                                          </p:spTgt>
                                        </p:tgtEl>
                                        <p:attrNameLst>
                                          <p:attrName>style.visibility</p:attrName>
                                        </p:attrNameLst>
                                      </p:cBhvr>
                                      <p:to>
                                        <p:strVal val="visible"/>
                                      </p:to>
                                    </p:set>
                                    <p:animEffect transition="in" filter="fade">
                                      <p:cBhvr>
                                        <p:cTn id="57" dur="2000"/>
                                        <p:tgtEl>
                                          <p:spTgt spid="8">
                                            <p:graphicEl>
                                              <a:chart seriesIdx="9" categoryIdx="-4" bldStep="series"/>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8">
                                            <p:graphicEl>
                                              <a:chart seriesIdx="10" categoryIdx="-4" bldStep="series"/>
                                            </p:graphicEl>
                                          </p:spTgt>
                                        </p:tgtEl>
                                        <p:attrNameLst>
                                          <p:attrName>style.visibility</p:attrName>
                                        </p:attrNameLst>
                                      </p:cBhvr>
                                      <p:to>
                                        <p:strVal val="visible"/>
                                      </p:to>
                                    </p:set>
                                    <p:animEffect transition="in" filter="fade">
                                      <p:cBhvr>
                                        <p:cTn id="62" dur="2000"/>
                                        <p:tgtEl>
                                          <p:spTgt spid="8">
                                            <p:graphicEl>
                                              <a:chart seriesIdx="10" categoryIdx="-4" bldStep="series"/>
                                            </p:graphic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8">
                                            <p:graphicEl>
                                              <a:chart seriesIdx="11" categoryIdx="-4" bldStep="series"/>
                                            </p:graphicEl>
                                          </p:spTgt>
                                        </p:tgtEl>
                                        <p:attrNameLst>
                                          <p:attrName>style.visibility</p:attrName>
                                        </p:attrNameLst>
                                      </p:cBhvr>
                                      <p:to>
                                        <p:strVal val="visible"/>
                                      </p:to>
                                    </p:set>
                                    <p:animEffect transition="in" filter="fade">
                                      <p:cBhvr>
                                        <p:cTn id="67" dur="2000"/>
                                        <p:tgtEl>
                                          <p:spTgt spid="8">
                                            <p:graphicEl>
                                              <a:chart seriesIdx="11"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Sub>
          <a:bldChart bld="series"/>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71480"/>
            <a:ext cx="8229600" cy="1399032"/>
          </a:xfrm>
        </p:spPr>
        <p:txBody>
          <a:bodyPr>
            <a:normAutofit fontScale="90000"/>
          </a:bodyPr>
          <a:lstStyle/>
          <a:p>
            <a:r>
              <a:rPr lang="is-IS" sz="4400" dirty="0" smtClean="0"/>
              <a:t>Almennar upplýsingar um bílpróf fyrri hluti</a:t>
            </a:r>
            <a:r>
              <a:rPr lang="is-IS" dirty="0" smtClean="0"/>
              <a:t>	</a:t>
            </a:r>
            <a:r>
              <a:rPr lang="is-IS" sz="4000" dirty="0" smtClean="0"/>
              <a:t> </a:t>
            </a:r>
            <a:r>
              <a:rPr lang="is-IS" sz="3100" b="1" dirty="0" smtClean="0"/>
              <a:t>Bóklegt próf</a:t>
            </a:r>
            <a:br>
              <a:rPr lang="is-IS" sz="3100" b="1" dirty="0" smtClean="0"/>
            </a:br>
            <a:endParaRPr lang="is-IS" dirty="0"/>
          </a:p>
        </p:txBody>
      </p:sp>
      <p:sp>
        <p:nvSpPr>
          <p:cNvPr id="3" name="Content Placeholder 2"/>
          <p:cNvSpPr>
            <a:spLocks noGrp="1"/>
          </p:cNvSpPr>
          <p:nvPr>
            <p:ph sz="half" idx="1"/>
          </p:nvPr>
        </p:nvSpPr>
        <p:spPr>
          <a:xfrm>
            <a:off x="457200" y="3286124"/>
            <a:ext cx="7043758" cy="2962276"/>
          </a:xfrm>
        </p:spPr>
        <p:txBody>
          <a:bodyPr>
            <a:normAutofit/>
          </a:bodyPr>
          <a:lstStyle/>
          <a:p>
            <a:r>
              <a:rPr lang="is-IS" sz="2000" dirty="0" smtClean="0"/>
              <a:t>Bóklega prófið má taka 2 mánuðum fyrir 17 ára aldur.</a:t>
            </a:r>
            <a:br>
              <a:rPr lang="is-IS" sz="2000" dirty="0" smtClean="0"/>
            </a:br>
            <a:r>
              <a:rPr lang="is-IS" sz="2000" dirty="0" smtClean="0"/>
              <a:t>Bóklega prófið er krossapróf og skiptist í 2 hluta og eru 15 spurningar í hvorum hluta semsagt samtals 30 spurningar. Umsækjandi hefur allt að 45 min til að klára prófið og í lok prófsins  fær hann út úr því ef hann nær ekki verður að líða vika þangað til að hann megi taka það aftur. </a:t>
            </a:r>
          </a:p>
        </p:txBody>
      </p:sp>
      <p:sp>
        <p:nvSpPr>
          <p:cNvPr id="4" name="Content Placeholder 3"/>
          <p:cNvSpPr>
            <a:spLocks noGrp="1"/>
          </p:cNvSpPr>
          <p:nvPr>
            <p:ph sz="half" idx="2"/>
          </p:nvPr>
        </p:nvSpPr>
        <p:spPr>
          <a:xfrm>
            <a:off x="1714480" y="2214554"/>
            <a:ext cx="4395790" cy="857256"/>
          </a:xfrm>
        </p:spPr>
        <p:txBody>
          <a:bodyPr>
            <a:normAutofit/>
          </a:bodyPr>
          <a:lstStyle/>
          <a:p>
            <a:r>
              <a:rPr lang="is-IS" sz="2000" dirty="0" smtClean="0"/>
              <a:t>Prófið skiptist í 2 megin hluta  hið bóklega og hið verklega.</a:t>
            </a:r>
          </a:p>
        </p:txBody>
      </p:sp>
      <p:sp>
        <p:nvSpPr>
          <p:cNvPr id="5" name="Date Placeholder 4"/>
          <p:cNvSpPr>
            <a:spLocks noGrp="1"/>
          </p:cNvSpPr>
          <p:nvPr>
            <p:ph type="dt" sz="half" idx="10"/>
          </p:nvPr>
        </p:nvSpPr>
        <p:spPr/>
        <p:txBody>
          <a:bodyPr/>
          <a:lstStyle/>
          <a:p>
            <a:r>
              <a:rPr lang="is-IS" smtClean="0"/>
              <a:t>14.11.2007</a:t>
            </a:r>
            <a:endParaRPr lang="is-IS"/>
          </a:p>
        </p:txBody>
      </p:sp>
      <p:sp>
        <p:nvSpPr>
          <p:cNvPr id="6" name="Slide Number Placeholder 5"/>
          <p:cNvSpPr>
            <a:spLocks noGrp="1"/>
          </p:cNvSpPr>
          <p:nvPr>
            <p:ph type="sldNum" sz="quarter" idx="12"/>
          </p:nvPr>
        </p:nvSpPr>
        <p:spPr/>
        <p:txBody>
          <a:bodyPr/>
          <a:lstStyle/>
          <a:p>
            <a:fld id="{7F884BA5-99AA-4BE6-8B0B-79D3AC0B3156}" type="slidenum">
              <a:rPr lang="is-IS" smtClean="0"/>
              <a:pPr/>
              <a:t>8</a:t>
            </a:fld>
            <a:endParaRPr lang="is-IS"/>
          </a:p>
        </p:txBody>
      </p:sp>
      <p:sp>
        <p:nvSpPr>
          <p:cNvPr id="7" name="Footer Placeholder 6"/>
          <p:cNvSpPr>
            <a:spLocks noGrp="1"/>
          </p:cNvSpPr>
          <p:nvPr>
            <p:ph type="ftr" sz="quarter" idx="11"/>
          </p:nvPr>
        </p:nvSpPr>
        <p:spPr/>
        <p:txBody>
          <a:bodyPr/>
          <a:lstStyle/>
          <a:p>
            <a:r>
              <a:rPr lang="is-IS" smtClean="0"/>
              <a:t>Einar ,Hrafnkell, Róbert A &amp; Róber R</a:t>
            </a:r>
            <a:endParaRPr lang="is-IS"/>
          </a:p>
        </p:txBody>
      </p:sp>
    </p:spTree>
  </p:cSld>
  <p:clrMapOvr>
    <a:masterClrMapping/>
  </p:clrMapOvr>
  <p:transition spd="med" advTm="20000">
    <p:newsflash/>
    <p:sndAc>
      <p:stSnd>
        <p:snd r:embed="rId3" name="typ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s-IS" dirty="0" smtClean="0"/>
              <a:t>Almennar upplýsingar seinni hluti 		</a:t>
            </a:r>
            <a:r>
              <a:rPr lang="is-IS" sz="2800" dirty="0" smtClean="0"/>
              <a:t>Verklegt próf</a:t>
            </a:r>
            <a:endParaRPr lang="is-IS" dirty="0"/>
          </a:p>
        </p:txBody>
      </p:sp>
      <p:sp>
        <p:nvSpPr>
          <p:cNvPr id="3" name="Content Placeholder 2"/>
          <p:cNvSpPr>
            <a:spLocks noGrp="1"/>
          </p:cNvSpPr>
          <p:nvPr>
            <p:ph idx="1"/>
          </p:nvPr>
        </p:nvSpPr>
        <p:spPr/>
        <p:txBody>
          <a:bodyPr/>
          <a:lstStyle/>
          <a:p>
            <a:r>
              <a:rPr lang="is-IS" sz="2400" dirty="0" smtClean="0"/>
              <a:t>Verklega prófið skiptist í 2 hluta .Byrjað er á munnlegu prófi sem spurt er um gerð , búnað og umhirðu bílsins. Ef það gengur vel er farið í seinni hluta sem er aksturspróf  ef það gengur príðilega þá er ökuskírtenið innan seilingar. Verklega prófið má eigi taka nema bóklegu prófi sé lokið og það sé vika í 17 ár aldur</a:t>
            </a:r>
          </a:p>
          <a:p>
            <a:endParaRPr lang="is-IS" dirty="0"/>
          </a:p>
        </p:txBody>
      </p:sp>
      <p:sp>
        <p:nvSpPr>
          <p:cNvPr id="4" name="Date Placeholder 3"/>
          <p:cNvSpPr>
            <a:spLocks noGrp="1"/>
          </p:cNvSpPr>
          <p:nvPr>
            <p:ph type="dt" sz="half" idx="10"/>
          </p:nvPr>
        </p:nvSpPr>
        <p:spPr/>
        <p:txBody>
          <a:bodyPr/>
          <a:lstStyle/>
          <a:p>
            <a:r>
              <a:rPr lang="is-IS" smtClean="0"/>
              <a:t>14.11.2007</a:t>
            </a:r>
            <a:endParaRPr lang="is-IS"/>
          </a:p>
        </p:txBody>
      </p:sp>
      <p:sp>
        <p:nvSpPr>
          <p:cNvPr id="5" name="Slide Number Placeholder 4"/>
          <p:cNvSpPr>
            <a:spLocks noGrp="1"/>
          </p:cNvSpPr>
          <p:nvPr>
            <p:ph type="sldNum" sz="quarter" idx="12"/>
          </p:nvPr>
        </p:nvSpPr>
        <p:spPr/>
        <p:txBody>
          <a:bodyPr/>
          <a:lstStyle/>
          <a:p>
            <a:fld id="{7F884BA5-99AA-4BE6-8B0B-79D3AC0B3156}" type="slidenum">
              <a:rPr lang="is-IS" smtClean="0"/>
              <a:pPr/>
              <a:t>9</a:t>
            </a:fld>
            <a:endParaRPr lang="is-IS"/>
          </a:p>
        </p:txBody>
      </p:sp>
      <p:sp>
        <p:nvSpPr>
          <p:cNvPr id="6" name="Footer Placeholder 5"/>
          <p:cNvSpPr>
            <a:spLocks noGrp="1"/>
          </p:cNvSpPr>
          <p:nvPr>
            <p:ph type="ftr" sz="quarter" idx="11"/>
          </p:nvPr>
        </p:nvSpPr>
        <p:spPr/>
        <p:txBody>
          <a:bodyPr/>
          <a:lstStyle/>
          <a:p>
            <a:r>
              <a:rPr lang="is-IS" smtClean="0"/>
              <a:t>Einar ,Hrafnkell, Róbert A &amp; Róber R</a:t>
            </a:r>
            <a:endParaRPr lang="is-IS"/>
          </a:p>
        </p:txBody>
      </p:sp>
    </p:spTree>
  </p:cSld>
  <p:clrMapOvr>
    <a:masterClrMapping/>
  </p:clrMapOvr>
  <p:transition spd="med" advTm="20000">
    <p:newsflash/>
    <p:sndAc>
      <p:stSnd>
        <p:snd r:embed="rId2" name="typ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276</TotalTime>
  <Words>819</Words>
  <Application>Microsoft Office PowerPoint</Application>
  <PresentationFormat>On-screen Show (4:3)</PresentationFormat>
  <Paragraphs>133</Paragraphs>
  <Slides>14</Slides>
  <Notes>7</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Verve</vt:lpstr>
      <vt:lpstr>Lokaverkefni í Lífsleikni</vt:lpstr>
      <vt:lpstr>Lánaupplýsingar   Glitnir</vt:lpstr>
      <vt:lpstr>Lánaupplýsingar   Glitnir</vt:lpstr>
      <vt:lpstr>Lánaupplýsingar   Glitnir</vt:lpstr>
      <vt:lpstr>Sp. Fjármögnun</vt:lpstr>
      <vt:lpstr>Sp. Fjármögnun</vt:lpstr>
      <vt:lpstr>Fjöldi Banalysa  síðustu 3 árin 2007 = 7 2006=28 2005=16 </vt:lpstr>
      <vt:lpstr>Almennar upplýsingar um bílpróf fyrri hluti  Bóklegt próf </vt:lpstr>
      <vt:lpstr>Almennar upplýsingar seinni hluti   Verklegt próf</vt:lpstr>
      <vt:lpstr>Bíllinn og umhirða hans</vt:lpstr>
      <vt:lpstr>Bíllinn og umhirða hans</vt:lpstr>
      <vt:lpstr>Bílalán frá Glitni miðað við 800.000kr lán og 200.000kr innborgun á lánið í 24 mán</vt:lpstr>
      <vt:lpstr>Bílalán frá Sp-Fjármögnun miðað við 800.000kr lán og 200.000 kr innborgun á lánið í 24 mán</vt:lpstr>
      <vt:lpstr>Sérstakar Þakkir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Lokaverkefni í Lífsleikni</dc:title>
  <dc:creator>Einar</dc:creator>
  <cp:lastModifiedBy>Einar</cp:lastModifiedBy>
  <cp:revision>33</cp:revision>
  <dcterms:created xsi:type="dcterms:W3CDTF">2007-11-08T11:27:29Z</dcterms:created>
  <dcterms:modified xsi:type="dcterms:W3CDTF">2007-11-15T11:50:52Z</dcterms:modified>
</cp:coreProperties>
</file>